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78" r:id="rId2"/>
    <p:sldId id="256" r:id="rId3"/>
    <p:sldId id="269" r:id="rId4"/>
    <p:sldId id="262" r:id="rId5"/>
    <p:sldId id="283" r:id="rId6"/>
    <p:sldId id="284" r:id="rId7"/>
    <p:sldId id="285" r:id="rId8"/>
    <p:sldId id="286" r:id="rId9"/>
    <p:sldId id="287" r:id="rId10"/>
    <p:sldId id="289" r:id="rId11"/>
    <p:sldId id="270" r:id="rId12"/>
    <p:sldId id="281" r:id="rId13"/>
    <p:sldId id="272" r:id="rId14"/>
    <p:sldId id="273" r:id="rId15"/>
    <p:sldId id="275" r:id="rId16"/>
    <p:sldId id="282" r:id="rId17"/>
    <p:sldId id="280" r:id="rId18"/>
    <p:sldId id="260" r:id="rId19"/>
    <p:sldId id="257" r:id="rId20"/>
    <p:sldId id="268" r:id="rId21"/>
    <p:sldId id="276" r:id="rId22"/>
    <p:sldId id="274" r:id="rId23"/>
    <p:sldId id="277" r:id="rId24"/>
    <p:sldId id="279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850DB782-F615-49A0-9F94-B80994037989}">
          <p14:sldIdLst>
            <p14:sldId id="278"/>
          </p14:sldIdLst>
        </p14:section>
        <p14:section name="자기소개" id="{77AAED48-883E-40B5-8C6F-87A23368E8A9}">
          <p14:sldIdLst>
            <p14:sldId id="256"/>
          </p14:sldIdLst>
        </p14:section>
        <p14:section name="개발 프로젝트" id="{E2AE8E94-F26F-4736-8B6E-CB35EDECC7DB}">
          <p14:sldIdLst>
            <p14:sldId id="269"/>
          </p14:sldIdLst>
        </p14:section>
        <p14:section name="강화학습을 통한 원자재 가격 예측" id="{F1652DD8-84ED-4155-8DD1-35763214DA39}">
          <p14:sldIdLst>
            <p14:sldId id="262"/>
            <p14:sldId id="283"/>
            <p14:sldId id="284"/>
            <p14:sldId id="285"/>
            <p14:sldId id="286"/>
            <p14:sldId id="287"/>
            <p14:sldId id="289"/>
          </p14:sldIdLst>
        </p14:section>
        <p14:section name="Smart Makeup Web" id="{015A9C6E-E71D-4729-B957-A79B61282775}">
          <p14:sldIdLst>
            <p14:sldId id="270"/>
            <p14:sldId id="281"/>
            <p14:sldId id="272"/>
            <p14:sldId id="273"/>
            <p14:sldId id="275"/>
            <p14:sldId id="282"/>
            <p14:sldId id="280"/>
          </p14:sldIdLst>
        </p14:section>
        <p14:section name="마무리" id="{D1F2B88E-B73F-452B-81A7-DD0B7F6A917E}">
          <p14:sldIdLst>
            <p14:sldId id="260"/>
          </p14:sldIdLst>
        </p14:section>
        <p14:section name="자기소개" id="{862E2DB0-E509-40DC-B5EB-0ECB4B52F652}">
          <p14:sldIdLst>
            <p14:sldId id="257"/>
          </p14:sldIdLst>
        </p14:section>
        <p14:section name="기술 스택" id="{CE67C61C-0FC3-405C-99D0-63B972689DB7}">
          <p14:sldIdLst>
            <p14:sldId id="268"/>
            <p14:sldId id="276"/>
            <p14:sldId id="274"/>
            <p14:sldId id="277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pos="506" userDrawn="1">
          <p15:clr>
            <a:srgbClr val="A4A3A4"/>
          </p15:clr>
        </p15:guide>
        <p15:guide id="2" orient="horz" pos="572" userDrawn="1">
          <p15:clr>
            <a:srgbClr val="A4A3A4"/>
          </p15:clr>
        </p15:guide>
        <p15:guide id="3" pos="4430" userDrawn="1">
          <p15:clr>
            <a:srgbClr val="A4A3A4"/>
          </p15:clr>
        </p15:guide>
        <p15:guide id="4" orient="horz" pos="1162" userDrawn="1">
          <p15:clr>
            <a:srgbClr val="A4A3A4"/>
          </p15:clr>
        </p15:guide>
        <p15:guide id="5" orient="horz" pos="2908" userDrawn="1">
          <p15:clr>
            <a:srgbClr val="A4A3A4"/>
          </p15:clr>
        </p15:guide>
        <p15:guide id="6" pos="209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89" d="100"/>
          <a:sy n="89" d="100"/>
        </p:scale>
        <p:origin x="864" y="86"/>
      </p:cViewPr>
      <p:guideLst>
        <p:guide pos="506"/>
        <p:guide orient="horz" pos="572"/>
        <p:guide pos="4430"/>
        <p:guide orient="horz" pos="1162"/>
        <p:guide orient="horz" pos="2908"/>
        <p:guide pos="209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2A3D4-1039-4C4C-A195-93A2CBEC8FC0}" type="datetimeFigureOut">
              <a:rPr lang="ko-KR" altLang="en-US" smtClean="0"/>
              <a:t>2024-11-23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F305D6-DF17-461A-B968-FDFFC758C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613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228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BB2A8-97C6-AF50-F407-A4985CFFB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AED816-3E5C-53C9-5B47-AA6CCD2D45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436FCF-68F4-8682-2711-D04A3758CC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08DF44-AE35-8CD7-9B33-23301CE58E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486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1CDD5-6553-586B-D892-CD067D51C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12F7288-BFF4-26BC-2613-FB3A3EC0EF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5D0FFA-264D-8978-BD23-92B7708A6E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FC235D-79E0-C638-7281-2EA2EA7DDB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761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13E0B-0A66-EED4-51CC-0A4171F39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FD6FE28-CEE9-1FD4-C9CB-268FE9CAFD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283B950-5926-4DBF-C9CF-AB829D751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9BE432-88FD-BFD0-C7CF-5A766B4F48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529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548A5-5467-254F-1626-3B20B6552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90DB22-7A57-3D0A-47E9-E3C5805640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38F5C3-B9BA-6629-133E-E8DC817F7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02A792-CF91-0682-54C1-298F08A3B9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6893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5C61C-60B8-9B78-6C1A-BC3869A6F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72567FB-5827-0901-F8AE-32A7220E05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BA41F93-D24B-24BA-CA90-E3A6E750DC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C716F8-B884-BC77-A0FD-B7F8BA6480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43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84D4A-CB31-DD93-5B4A-30082A2C7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8BE8E9-CC04-A084-505C-AFF19BA669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690F6D1-2ACB-17F0-E2C1-BF5D8F4C1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8361D9-B67B-40FE-1701-CE760EAF17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259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AF6C3-315C-E2A9-6DD4-22CF21B86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6B0615-210D-6558-ABD2-4E3A3CDB4F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E9C67C4-D637-8EE2-A4BF-AAF08030E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C9BDD4-2E47-CF56-5792-2A76A16841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691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FCC87-9373-D8BA-5EFF-4B3BF6910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581015E-B590-6864-7B19-A7F5584D01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578186-C802-FE0B-871C-479F4E7A50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BE9022-2D78-5AA3-2E9C-BF0D7004CA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8290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E3593-A782-8D10-81F5-B5FDDC2C3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84E03DA-AEA7-8F9E-5DEA-0EB0509B43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80378A-59E7-78C4-051D-B24F374755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9B9781-A3B8-E890-4522-934A97363D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9768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6557C-F9D4-F714-1D1D-BF8AB7004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89B22F-BBB9-37FD-BC20-40C800460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3181B6-88C8-05BD-005C-8133CDD8BA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F04FEB-FC0D-63FE-DA0E-5AE486785E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65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132C3-DAAA-F971-9077-BFB60EBA1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C94C80-D016-CA31-927F-B87E86286B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270872-5D42-B35A-4089-9B4E8AA49D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41E1D2-D74F-6ECA-73C3-8D51CB91BE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206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95977-19C5-57BE-6B08-32E9919B3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98CEC3-D2CD-28A8-29AE-3174987B69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231B6E-ED83-FAC9-22DA-49773B485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AEEA81-FEB0-2DC8-56C0-07048F841F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578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5F8C9-43D4-3276-E46B-B7F0D5D9F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24267E6-6067-ABB4-3D18-12926B8B49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3269E68-CACE-8F04-0F6D-34496FA2F6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7C637B-202D-3EE4-6081-2D68CB1FFA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25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61D0F-9542-B296-ACAB-62098FAD1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BB5FD8-071D-EF7B-7916-D94B5869CB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5DB3D1-B3F5-346D-0288-245DCE083E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9A15C6-C543-8C5B-01EE-F7DCC57210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741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4A74B-6255-41A4-4509-7B719437F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B6094C3-466A-07B9-A3AC-659B40513E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7642CB-8D6F-0465-CE96-FFE8CF4FDC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63491E-2E21-6D15-6A5F-217BEF8389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931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9112C-A570-E5FE-FE91-DBE20C551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5B72722-90AC-1A35-767E-0B223651B5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237320-BCED-67A7-73B3-EED79F3C0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863688-3E7E-DBD8-07E3-80F9704434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149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FE838-199F-F41F-B7DF-C6B78A9AE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155D0D1-5148-35D0-1A65-E293BFA049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F0189CE-E112-B038-D316-BBFAC089D8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951D75-EE14-AAD2-CFC9-833E7420F7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03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FAC4D-BA4F-B5E9-6890-55F17912E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11DFE4-0A41-3C40-E089-A27CFDBA21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5EFC38-5462-11AD-AC80-E8BCA8EC8A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FC1FB9-5D87-774C-D472-92EE9ED531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003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9C8A4-7A6A-A2A6-6690-E5FF6191E2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24412A3-AADA-7618-77F6-381C30BFC7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948E12-6C5E-9103-C471-4ABC36C63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997157-A473-C1DB-7F9D-42C57DDF4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B8803A-222D-88C9-81EB-664BFF33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220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45184F-A30D-57C1-A366-1C601D089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CD7DA5-CACD-2062-B982-16CF9F00D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1F7B80-03A6-0C8A-C545-D765F5283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AF1B8D-74BD-8BA3-360C-606C05831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A78B14-8450-7CE4-4C77-F016CC768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700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14BA371-E7C5-43F9-1C2C-DFBCB20D5B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4C2287-DF1A-40BF-428C-31FC9278E4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538A1B-59D8-AFDD-2F28-29AE130EA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C0C62E-6615-D1DC-6669-0AA847B3A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548576-9822-5EBC-5D48-17FBE461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692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A96E5B-32C0-632F-B817-1E47BE067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027D52-52E1-B32A-574C-AC4F1125C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39E68F-FC65-1F3E-EB60-30D71F597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37CAA5-B6B7-7078-54EC-A7AE2D3BA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0DF076-0F2E-5E1C-A373-D16A19F1C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600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829B0-6328-0958-C807-2AFD0C710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F173FB-A842-159C-952F-650497372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87358D-1F04-7EA2-42E9-778ACAF77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C3F78D-3EF0-8FC3-1BD8-CCC2E2CD5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C3D497-4CC8-C453-F43F-5A942A4A8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776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15059A-9987-33A4-53C8-BAFF0F05A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B484B5-F170-78F2-D326-BFE5B68D03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E31CF0-8C30-83DB-52B4-695C92E166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61DC7A-1B61-07FE-58BE-5603BF69C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F5DE8C-4A3A-527C-D792-AD6C999D7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3C0087-1124-F901-B756-EEF661EA4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840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718F8-C641-1404-3C1C-F50A2090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5FE9AA-5B93-E3E9-6D88-D5901DF1F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5C2060-1B92-118C-D88D-B10D78D899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C21E41-5820-E376-3097-31AD66B9E3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4C82FAD-50BB-F007-EA1A-8C90DD11ED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2D9EB8C-AD03-A3CB-EE07-77EC4603C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9E7C6B8-AB95-9060-F850-E164167C5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FA85F64-640E-D0F2-4D5E-B448D452C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786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FD9019-B413-DFD5-FC53-A02C6F820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2482D07-B65F-B7D4-DF85-2100DDD89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CEEAF0-593B-D067-E45D-201AC6A05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174270-A03E-5BD1-C413-238202413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407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1FAAC2-CD44-9BE6-999B-CDADE1333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7E4558-87AA-8685-7681-8DCF0B230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A0C231-620C-97B7-CE74-1F58A3F9D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101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1B573-E667-7229-DE4E-F3070197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CAA080-F2E0-75A4-8AE1-35E6F3F3D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F980FD-1B5F-2CC0-8B47-ED5553F8B9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BE1DD6-7A3B-A06C-3127-829BE5833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4C0B86-464A-79C9-CE80-428CCFE0B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50E086-F80F-FB0D-02F0-35B8C11B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232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7BA49-7EB0-951B-EFFA-AEAA1D3BD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07BAE8-7E84-F3F8-BE31-E0E44B171E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6C7D4D-21D2-D857-BFFD-32C59E4C5F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D8C90E-57FF-16D9-596B-F397E33EB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6A75E6-F5AF-8D86-C69F-DC7E68F62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087E26-480F-AE8D-3E65-267CBFED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687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96B335E-DA8E-32FE-DE68-B7D84F5BC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0BDD4B-129D-67DF-11AF-C2520948B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57FFD6-7743-3701-3D58-7960B183F0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48647E-363C-473C-B2A6-CEEB1AA7369D}" type="datetimeFigureOut">
              <a:rPr lang="ko-KR" altLang="en-US" smtClean="0"/>
              <a:t>2024-11-23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DA80B-81EE-8E8C-CE8D-06A6A52837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168824-3E3A-403B-03C2-330F771272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15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sunghyun/CapstoneDesign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sunghyun/Smart_Makeup_Web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sunghyun/Smart_Makeup_Web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sunghyu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hosunghyun.tistory.com/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fif"/><Relationship Id="rId13" Type="http://schemas.openxmlformats.org/officeDocument/2006/relationships/image" Target="../media/image9.png"/><Relationship Id="rId3" Type="http://schemas.openxmlformats.org/officeDocument/2006/relationships/hyperlink" Target="https://github.com/hosunghyun" TargetMode="External"/><Relationship Id="rId7" Type="http://schemas.openxmlformats.org/officeDocument/2006/relationships/hyperlink" Target="https://discord.gg/WCDqzcSBQ8" TargetMode="External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7.jfif"/><Relationship Id="rId5" Type="http://schemas.openxmlformats.org/officeDocument/2006/relationships/hyperlink" Target="https://hosunghyun.tistory.com/" TargetMode="External"/><Relationship Id="rId10" Type="http://schemas.openxmlformats.org/officeDocument/2006/relationships/image" Target="../media/image6.jfif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3C4D9F-2610-332B-9F70-005A46C97508}"/>
              </a:ext>
            </a:extLst>
          </p:cNvPr>
          <p:cNvSpPr txBox="1"/>
          <p:nvPr/>
        </p:nvSpPr>
        <p:spPr>
          <a:xfrm>
            <a:off x="1363133" y="1723549"/>
            <a:ext cx="774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꼼꼼한</a:t>
            </a:r>
            <a:endParaRPr lang="en-US" altLang="ko-KR" sz="3600" b="1" dirty="0"/>
          </a:p>
          <a:p>
            <a:r>
              <a:rPr lang="ko-KR" altLang="en-US" sz="3600" b="1" dirty="0"/>
              <a:t>개발자 </a:t>
            </a:r>
            <a:r>
              <a:rPr lang="ko-KR" altLang="en-US" sz="3600" b="1" dirty="0" err="1"/>
              <a:t>현호성입니다</a:t>
            </a:r>
            <a:endParaRPr lang="ko-KR" altLang="en-US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ABA723-06A9-9AAB-179C-DC3EEE27E952}"/>
              </a:ext>
            </a:extLst>
          </p:cNvPr>
          <p:cNvSpPr txBox="1"/>
          <p:nvPr/>
        </p:nvSpPr>
        <p:spPr>
          <a:xfrm>
            <a:off x="7222067" y="5032851"/>
            <a:ext cx="45720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CONTACT</a:t>
            </a:r>
          </a:p>
          <a:p>
            <a:r>
              <a:rPr lang="en-US" altLang="ko-KR" b="1" dirty="0"/>
              <a:t>Tel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010-4320-22215</a:t>
            </a:r>
          </a:p>
          <a:p>
            <a:r>
              <a:rPr lang="en-US" altLang="ko-KR" b="1" dirty="0"/>
              <a:t>Email</a:t>
            </a:r>
            <a:r>
              <a:rPr lang="en-US" altLang="ko-KR" dirty="0"/>
              <a:t> : hhs04321@naver.com</a:t>
            </a:r>
            <a:endParaRPr lang="ko-KR" altLang="en-US" dirty="0"/>
          </a:p>
          <a:p>
            <a:r>
              <a:rPr lang="en-US" altLang="ko-KR" b="1" dirty="0"/>
              <a:t>Address</a:t>
            </a:r>
            <a:r>
              <a:rPr lang="en-US" altLang="ko-KR" dirty="0"/>
              <a:t> : </a:t>
            </a:r>
            <a:r>
              <a:rPr lang="ko-KR" altLang="en-US" dirty="0"/>
              <a:t>경기도 의정부시 </a:t>
            </a:r>
            <a:r>
              <a:rPr lang="ko-KR" altLang="en-US" dirty="0" err="1"/>
              <a:t>의정로</a:t>
            </a:r>
            <a:r>
              <a:rPr lang="ko-KR" altLang="en-US" dirty="0"/>
              <a:t> </a:t>
            </a:r>
            <a:r>
              <a:rPr lang="en-US" altLang="ko-KR" dirty="0"/>
              <a:t>46</a:t>
            </a:r>
            <a:r>
              <a:rPr lang="ko-KR" altLang="en-US" dirty="0" err="1"/>
              <a:t>번길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26-9 </a:t>
            </a:r>
            <a:r>
              <a:rPr lang="ko-KR" altLang="en-US" dirty="0"/>
              <a:t>동진빌라 다동 </a:t>
            </a:r>
            <a:r>
              <a:rPr lang="en-US" altLang="ko-KR" dirty="0"/>
              <a:t>301</a:t>
            </a:r>
            <a:r>
              <a:rPr lang="ko-KR" altLang="en-US" dirty="0"/>
              <a:t>호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96763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87F9F-EC6E-ED1F-80F0-E32EECBD7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3312C1-6923-D9AF-99EF-8D9DFFF67A8A}"/>
              </a:ext>
            </a:extLst>
          </p:cNvPr>
          <p:cNvSpPr txBox="1"/>
          <p:nvPr/>
        </p:nvSpPr>
        <p:spPr>
          <a:xfrm>
            <a:off x="777642" y="396412"/>
            <a:ext cx="3424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Smart Makeup</a:t>
            </a:r>
            <a:endParaRPr lang="ko-KR" altLang="en-US" sz="36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F7A3F27-5C2B-2962-64CB-74B2AA90CA2B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95B57A2-4616-E6C5-803F-DA3E4026E657}"/>
              </a:ext>
            </a:extLst>
          </p:cNvPr>
          <p:cNvCxnSpPr>
            <a:cxnSpLocks/>
          </p:cNvCxnSpPr>
          <p:nvPr/>
        </p:nvCxnSpPr>
        <p:spPr>
          <a:xfrm>
            <a:off x="803275" y="1844675"/>
            <a:ext cx="4373287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10B348-ECE2-A0F7-E7EF-EACBA3D4CA9D}"/>
              </a:ext>
            </a:extLst>
          </p:cNvPr>
          <p:cNvSpPr txBox="1"/>
          <p:nvPr/>
        </p:nvSpPr>
        <p:spPr>
          <a:xfrm>
            <a:off x="803275" y="1406853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결과 및 성과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9B9727-889A-00C0-718F-316C2D263BAA}"/>
              </a:ext>
            </a:extLst>
          </p:cNvPr>
          <p:cNvSpPr txBox="1"/>
          <p:nvPr/>
        </p:nvSpPr>
        <p:spPr>
          <a:xfrm>
            <a:off x="696637" y="5029830"/>
            <a:ext cx="44799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/>
              <a:t>결과 </a:t>
            </a:r>
            <a:r>
              <a:rPr lang="en-US" altLang="ko-KR" sz="1600" dirty="0"/>
              <a:t>: </a:t>
            </a:r>
            <a:r>
              <a:rPr lang="ko-KR" altLang="en-US" sz="1600" dirty="0"/>
              <a:t>총 </a:t>
            </a:r>
            <a:r>
              <a:rPr lang="en-US" altLang="ko-KR" sz="1600" dirty="0"/>
              <a:t>9.74%</a:t>
            </a:r>
            <a:r>
              <a:rPr lang="ko-KR" altLang="en-US" sz="1600" dirty="0"/>
              <a:t>의 수익률을 기록하며 신규 투자자가 손실을 입지 않게 되었습니다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effectLst/>
              </a:rPr>
              <a:t>개선 사항</a:t>
            </a:r>
            <a:endParaRPr lang="en-US" altLang="ko-KR" sz="1600" b="1" dirty="0"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강화학습은 많은 데이터를 학습하면 정확도가 높아지므로 향후 </a:t>
            </a:r>
            <a:r>
              <a:rPr lang="en-US" altLang="ko-KR" sz="1600" dirty="0"/>
              <a:t>20</a:t>
            </a:r>
            <a:r>
              <a:rPr lang="ko-KR" altLang="en-US" sz="1600" dirty="0"/>
              <a:t>년치 데이터를 학습하는 것이 목표입니다</a:t>
            </a:r>
            <a:r>
              <a:rPr lang="en-US" altLang="ko-KR" sz="1600" dirty="0"/>
              <a:t>.</a:t>
            </a:r>
            <a:endParaRPr lang="en-US" altLang="ko-KR" sz="1600" b="0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068A41-2D98-F200-A4C5-FDA5817CFB62}"/>
              </a:ext>
            </a:extLst>
          </p:cNvPr>
          <p:cNvSpPr txBox="1"/>
          <p:nvPr/>
        </p:nvSpPr>
        <p:spPr>
          <a:xfrm>
            <a:off x="6539196" y="570538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별첨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676FEC0-7185-E1E9-D601-E671397A9588}"/>
              </a:ext>
            </a:extLst>
          </p:cNvPr>
          <p:cNvCxnSpPr>
            <a:cxnSpLocks/>
          </p:cNvCxnSpPr>
          <p:nvPr/>
        </p:nvCxnSpPr>
        <p:spPr>
          <a:xfrm>
            <a:off x="6539196" y="6183724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BBE9BDE-9184-0B64-25BA-9E9ED6580608}"/>
              </a:ext>
            </a:extLst>
          </p:cNvPr>
          <p:cNvSpPr txBox="1"/>
          <p:nvPr/>
        </p:nvSpPr>
        <p:spPr>
          <a:xfrm>
            <a:off x="6462996" y="6307914"/>
            <a:ext cx="5294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3"/>
              </a:rPr>
              <a:t>https://github.com/hosunghyun/CapstoneDesign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26CF3A-1521-2191-EEFF-C890AB47F103}"/>
              </a:ext>
            </a:extLst>
          </p:cNvPr>
          <p:cNvSpPr txBox="1"/>
          <p:nvPr/>
        </p:nvSpPr>
        <p:spPr>
          <a:xfrm>
            <a:off x="6462996" y="140685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배운 점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22B8301-C5EA-F82F-2499-3C915CC64969}"/>
              </a:ext>
            </a:extLst>
          </p:cNvPr>
          <p:cNvCxnSpPr>
            <a:cxnSpLocks/>
          </p:cNvCxnSpPr>
          <p:nvPr/>
        </p:nvCxnSpPr>
        <p:spPr>
          <a:xfrm>
            <a:off x="6537079" y="1844675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9F5EAA7-2726-CE59-03B7-4EA57E8D7EBA}"/>
              </a:ext>
            </a:extLst>
          </p:cNvPr>
          <p:cNvSpPr txBox="1"/>
          <p:nvPr/>
        </p:nvSpPr>
        <p:spPr>
          <a:xfrm>
            <a:off x="6537079" y="2031336"/>
            <a:ext cx="44799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effectLst/>
              </a:rPr>
              <a:t>Front-End</a:t>
            </a:r>
            <a:endParaRPr lang="en-US" altLang="ko-KR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effectLst/>
              </a:rPr>
              <a:t>ㄴ</a:t>
            </a:r>
            <a:endParaRPr lang="en-US" altLang="ko-KR" sz="1600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effectLst/>
              </a:rPr>
              <a:t>Back-End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effectLst/>
              </a:rPr>
              <a:t>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effectLst/>
              </a:rPr>
              <a:t>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/>
              <a:t>Collaborations</a:t>
            </a:r>
            <a:endParaRPr lang="ko-KR" altLang="en-US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ss</a:t>
            </a:r>
            <a:endParaRPr lang="en-US" altLang="ko-KR" sz="1600" dirty="0">
              <a:effectLst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E3BC5A4-55E4-58FC-5AF7-C274B5F52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42" y="1913166"/>
            <a:ext cx="2583909" cy="197611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213922-FCCC-5DAD-5713-CFBCB2B98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642" y="3957766"/>
            <a:ext cx="3883474" cy="91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028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B27A9-EE9B-B822-9BEB-530948EE1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FFE497-13A3-9C90-28B2-615C6FF356C9}"/>
              </a:ext>
            </a:extLst>
          </p:cNvPr>
          <p:cNvSpPr txBox="1"/>
          <p:nvPr/>
        </p:nvSpPr>
        <p:spPr>
          <a:xfrm>
            <a:off x="777642" y="396412"/>
            <a:ext cx="3424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Smart Makeup</a:t>
            </a:r>
            <a:endParaRPr lang="ko-KR" alt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4F697F-231F-4F4C-2248-65CAE67C2E7D}"/>
              </a:ext>
            </a:extLst>
          </p:cNvPr>
          <p:cNvSpPr txBox="1"/>
          <p:nvPr/>
        </p:nvSpPr>
        <p:spPr>
          <a:xfrm>
            <a:off x="839788" y="13921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1650D4-EE89-68B4-EB0B-175CFC538F1F}"/>
              </a:ext>
            </a:extLst>
          </p:cNvPr>
          <p:cNvSpPr txBox="1"/>
          <p:nvPr/>
        </p:nvSpPr>
        <p:spPr>
          <a:xfrm>
            <a:off x="777642" y="1990579"/>
            <a:ext cx="428675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화장 할 때 화장품을 구매해서 화장할</a:t>
            </a:r>
            <a:endParaRPr lang="en-US" altLang="ko-KR" dirty="0"/>
          </a:p>
          <a:p>
            <a:r>
              <a:rPr lang="ko-KR" altLang="en-US" dirty="0"/>
              <a:t>필요 없이 미리 화장된 모습을 보여주는</a:t>
            </a:r>
            <a:endParaRPr lang="en-US" altLang="ko-KR" dirty="0"/>
          </a:p>
          <a:p>
            <a:r>
              <a:rPr lang="en-US" altLang="ko-KR" dirty="0"/>
              <a:t>Spring Boot</a:t>
            </a:r>
            <a:r>
              <a:rPr lang="ko-KR" altLang="en-US" dirty="0"/>
              <a:t>와 </a:t>
            </a:r>
            <a:r>
              <a:rPr lang="en-US" altLang="ko-KR" dirty="0" err="1"/>
              <a:t>FastAPI</a:t>
            </a:r>
            <a:r>
              <a:rPr lang="en-US" altLang="ko-KR" dirty="0"/>
              <a:t> </a:t>
            </a:r>
            <a:r>
              <a:rPr lang="ko-KR" altLang="en-US" dirty="0"/>
              <a:t>서버</a:t>
            </a:r>
          </a:p>
          <a:p>
            <a:r>
              <a:rPr lang="ko-KR" altLang="en-US" sz="16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123990-F449-CFEB-2DD5-6E76B92E9B31}"/>
              </a:ext>
            </a:extLst>
          </p:cNvPr>
          <p:cNvSpPr txBox="1"/>
          <p:nvPr/>
        </p:nvSpPr>
        <p:spPr>
          <a:xfrm>
            <a:off x="866827" y="3244334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기간 </a:t>
            </a:r>
            <a:r>
              <a:rPr lang="en-US" altLang="ko-KR" b="1" dirty="0"/>
              <a:t>/ </a:t>
            </a:r>
            <a:r>
              <a:rPr lang="ko-KR" altLang="en-US" b="1" dirty="0"/>
              <a:t>인원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25F08D-F19F-5215-31F3-711DC80A5C18}"/>
              </a:ext>
            </a:extLst>
          </p:cNvPr>
          <p:cNvSpPr txBox="1"/>
          <p:nvPr/>
        </p:nvSpPr>
        <p:spPr>
          <a:xfrm>
            <a:off x="866827" y="3759304"/>
            <a:ext cx="349326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/>
              <a:t>개발 기간 </a:t>
            </a:r>
            <a:r>
              <a:rPr lang="en-US" altLang="ko-KR" sz="1600" dirty="0"/>
              <a:t>: </a:t>
            </a:r>
            <a:r>
              <a:rPr lang="ko-KR" altLang="en-US" sz="1600" dirty="0"/>
              <a:t> </a:t>
            </a:r>
            <a:r>
              <a:rPr lang="en-US" altLang="ko-KR" sz="1600" b="0" i="0" dirty="0">
                <a:solidFill>
                  <a:srgbClr val="010409"/>
                </a:solidFill>
                <a:effectLst/>
                <a:latin typeface="-apple-system"/>
              </a:rPr>
              <a:t>2024.09~2024.12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/>
              <a:t>팀장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현호성</a:t>
            </a:r>
            <a:endParaRPr lang="en-US" altLang="ko-KR" sz="1600" dirty="0"/>
          </a:p>
          <a:p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/>
              <a:t>조원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한기윤</a:t>
            </a:r>
            <a:r>
              <a:rPr lang="en-US" altLang="ko-KR" sz="1600" dirty="0"/>
              <a:t>, </a:t>
            </a:r>
            <a:r>
              <a:rPr lang="ko-KR" altLang="en-US" sz="1600" dirty="0"/>
              <a:t>최준원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/>
              <a:t>담당 기능</a:t>
            </a:r>
            <a:r>
              <a:rPr lang="en-US" altLang="ko-KR" sz="16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DB </a:t>
            </a:r>
            <a:r>
              <a:rPr lang="ko-KR" altLang="en-US" sz="1600" dirty="0"/>
              <a:t>설계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Spring Boot</a:t>
            </a:r>
            <a:r>
              <a:rPr lang="ko-KR" altLang="en-US" sz="1600" dirty="0"/>
              <a:t>를 활용 웹 개발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기술서 등 문서 작업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E2E4271-C67E-8C2D-9413-64176EA72F46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A4936B9-A608-3F65-8E51-415E400C908E}"/>
              </a:ext>
            </a:extLst>
          </p:cNvPr>
          <p:cNvCxnSpPr>
            <a:cxnSpLocks/>
          </p:cNvCxnSpPr>
          <p:nvPr/>
        </p:nvCxnSpPr>
        <p:spPr>
          <a:xfrm>
            <a:off x="803275" y="1829940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87824E3-4E77-4D95-BFF8-9346C17C36C5}"/>
              </a:ext>
            </a:extLst>
          </p:cNvPr>
          <p:cNvCxnSpPr>
            <a:cxnSpLocks/>
          </p:cNvCxnSpPr>
          <p:nvPr/>
        </p:nvCxnSpPr>
        <p:spPr>
          <a:xfrm>
            <a:off x="777642" y="3675701"/>
            <a:ext cx="4014491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597514-A44D-ADC0-A697-84D4D051E1FB}"/>
              </a:ext>
            </a:extLst>
          </p:cNvPr>
          <p:cNvCxnSpPr>
            <a:cxnSpLocks/>
          </p:cNvCxnSpPr>
          <p:nvPr/>
        </p:nvCxnSpPr>
        <p:spPr>
          <a:xfrm>
            <a:off x="6024397" y="1793988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A6AC499-A9BD-5F8F-39E2-0437DE30D210}"/>
              </a:ext>
            </a:extLst>
          </p:cNvPr>
          <p:cNvSpPr txBox="1"/>
          <p:nvPr/>
        </p:nvSpPr>
        <p:spPr>
          <a:xfrm>
            <a:off x="6024397" y="135616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개발 목적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877495-606B-AA7D-C096-42BBBF576094}"/>
              </a:ext>
            </a:extLst>
          </p:cNvPr>
          <p:cNvSpPr txBox="1"/>
          <p:nvPr/>
        </p:nvSpPr>
        <p:spPr>
          <a:xfrm>
            <a:off x="6024396" y="4486367"/>
            <a:ext cx="54902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effectLst/>
              </a:rPr>
              <a:t>프로젝트 목표</a:t>
            </a:r>
            <a:r>
              <a:rPr lang="ko-KR" altLang="en-US" sz="1600" b="0" dirty="0">
                <a:effectLst/>
              </a:rPr>
              <a:t> </a:t>
            </a:r>
            <a:r>
              <a:rPr lang="en-US" altLang="ko-KR" sz="1600" b="0" dirty="0">
                <a:effectLst/>
              </a:rPr>
              <a:t>: </a:t>
            </a:r>
            <a:r>
              <a:rPr lang="ko-KR" altLang="en-US" sz="1600" b="0" dirty="0">
                <a:effectLst/>
              </a:rPr>
              <a:t>사용자 친화적인 웹 서버 환경을</a:t>
            </a:r>
            <a:r>
              <a:rPr lang="en-US" altLang="ko-KR" sz="1600" dirty="0"/>
              <a:t> </a:t>
            </a:r>
            <a:r>
              <a:rPr lang="ko-KR" altLang="en-US" sz="1600" dirty="0"/>
              <a:t>구축하고 웹 서버에서 사용자의 화장된 모습을 보여</a:t>
            </a:r>
            <a:r>
              <a:rPr lang="en-US" altLang="ko-KR" sz="1600" dirty="0"/>
              <a:t> </a:t>
            </a:r>
            <a:r>
              <a:rPr lang="ko-KR" altLang="en-US" sz="1600" b="0" dirty="0">
                <a:effectLst/>
              </a:rPr>
              <a:t>주는 것 입니다</a:t>
            </a:r>
            <a:r>
              <a:rPr lang="en-US" altLang="ko-KR" sz="1600" b="0" dirty="0">
                <a:effectLst/>
              </a:rPr>
              <a:t>.</a:t>
            </a:r>
          </a:p>
          <a:p>
            <a:endParaRPr lang="en-US" altLang="ko-KR" sz="1600" b="0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effectLst/>
              </a:rPr>
              <a:t>문제 상황 </a:t>
            </a:r>
            <a:r>
              <a:rPr lang="en-US" altLang="ko-KR" sz="1600" b="0" dirty="0">
                <a:effectLst/>
              </a:rPr>
              <a:t>: </a:t>
            </a:r>
            <a:r>
              <a:rPr lang="ko-KR" altLang="en-US" sz="1600" dirty="0"/>
              <a:t>대부분의 웹은 동시에 여러 화장을 할</a:t>
            </a:r>
            <a:r>
              <a:rPr lang="en-US" altLang="ko-KR" sz="1600" dirty="0"/>
              <a:t> </a:t>
            </a:r>
            <a:r>
              <a:rPr lang="ko-KR" altLang="en-US" sz="1600" b="0" dirty="0">
                <a:effectLst/>
              </a:rPr>
              <a:t>수 없습니다</a:t>
            </a:r>
            <a:r>
              <a:rPr lang="en-US" altLang="ko-KR" sz="1600" b="0" dirty="0">
                <a:effectLst/>
              </a:rPr>
              <a:t>.</a:t>
            </a:r>
          </a:p>
          <a:p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effectLst/>
              </a:rPr>
              <a:t>해결 방안</a:t>
            </a:r>
            <a:r>
              <a:rPr lang="ko-KR" altLang="en-US" sz="1600" b="0" dirty="0">
                <a:effectLst/>
              </a:rPr>
              <a:t> </a:t>
            </a:r>
            <a:r>
              <a:rPr lang="en-US" altLang="ko-KR" sz="1600" b="0" dirty="0">
                <a:effectLst/>
              </a:rPr>
              <a:t>: OpenCV</a:t>
            </a:r>
            <a:r>
              <a:rPr lang="ko-KR" altLang="en-US" sz="1600" b="0" dirty="0">
                <a:effectLst/>
              </a:rPr>
              <a:t>를 활용하여 여러 화장품이 </a:t>
            </a:r>
            <a:r>
              <a:rPr lang="ko-KR" altLang="en-US" sz="1600" b="0" dirty="0" err="1">
                <a:effectLst/>
              </a:rPr>
              <a:t>사용된</a:t>
            </a:r>
            <a:r>
              <a:rPr lang="ko-KR" altLang="en-US" sz="1600" dirty="0" err="1"/>
              <a:t>사용자</a:t>
            </a:r>
            <a:r>
              <a:rPr lang="ko-KR" altLang="en-US" sz="1600" dirty="0"/>
              <a:t> 모습을 보여지게 합니다</a:t>
            </a:r>
            <a:r>
              <a:rPr lang="en-US" altLang="ko-KR" sz="1600" dirty="0"/>
              <a:t>.</a:t>
            </a:r>
            <a:endParaRPr lang="en-US" altLang="ko-KR" sz="1600" b="0" dirty="0">
              <a:effectLst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A290764-A016-0DF2-E487-200E6C567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54628"/>
            <a:ext cx="3493265" cy="241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996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C9379-FB8B-F034-000E-75E5A27FD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A8128D-517D-5588-D184-159B697239B3}"/>
              </a:ext>
            </a:extLst>
          </p:cNvPr>
          <p:cNvSpPr txBox="1"/>
          <p:nvPr/>
        </p:nvSpPr>
        <p:spPr>
          <a:xfrm>
            <a:off x="777642" y="396412"/>
            <a:ext cx="3424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Smart Makeup</a:t>
            </a:r>
            <a:endParaRPr lang="ko-KR" altLang="en-US" sz="36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B2D290-E8F2-81A5-B8F2-C2B6E035DCA8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B5B4D43-E058-82C4-5AC7-57A49A9C5D82}"/>
              </a:ext>
            </a:extLst>
          </p:cNvPr>
          <p:cNvCxnSpPr>
            <a:cxnSpLocks/>
          </p:cNvCxnSpPr>
          <p:nvPr/>
        </p:nvCxnSpPr>
        <p:spPr>
          <a:xfrm>
            <a:off x="803275" y="1844675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2C6149B-A50A-408B-DAB7-317145A5867F}"/>
              </a:ext>
            </a:extLst>
          </p:cNvPr>
          <p:cNvSpPr txBox="1"/>
          <p:nvPr/>
        </p:nvSpPr>
        <p:spPr>
          <a:xfrm>
            <a:off x="803275" y="140685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개발 환경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BD8216-F2DB-9B17-3F24-D4EDE45A3911}"/>
              </a:ext>
            </a:extLst>
          </p:cNvPr>
          <p:cNvSpPr txBox="1"/>
          <p:nvPr/>
        </p:nvSpPr>
        <p:spPr>
          <a:xfrm>
            <a:off x="727075" y="1996391"/>
            <a:ext cx="5724452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/>
              <a:t>언어</a:t>
            </a:r>
            <a:r>
              <a:rPr lang="ko-KR" altLang="en-US" sz="1600" dirty="0"/>
              <a:t> </a:t>
            </a:r>
            <a:r>
              <a:rPr lang="en-US" altLang="ko-KR" sz="1600" dirty="0"/>
              <a:t>: Python, Java, HTML5, CSS3, </a:t>
            </a:r>
            <a:r>
              <a:rPr lang="en-US" altLang="ko-KR" sz="1600" dirty="0" err="1"/>
              <a:t>Javascript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Thymeleaf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/>
              <a:t>프레임워크</a:t>
            </a:r>
            <a:r>
              <a:rPr lang="ko-KR" altLang="en-US" sz="1600" dirty="0"/>
              <a:t> </a:t>
            </a:r>
            <a:r>
              <a:rPr lang="en-US" altLang="ko-KR" sz="1600" dirty="0"/>
              <a:t>: Spring boot, Boot Strap</a:t>
            </a:r>
          </a:p>
          <a:p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/>
              <a:t>API, </a:t>
            </a:r>
            <a:r>
              <a:rPr lang="ko-KR" altLang="en-US" sz="1600" b="1" dirty="0"/>
              <a:t>라이브러리</a:t>
            </a:r>
            <a:r>
              <a:rPr lang="ko-KR" altLang="en-US" sz="1600" dirty="0"/>
              <a:t> </a:t>
            </a:r>
            <a:r>
              <a:rPr lang="en-US" altLang="ko-KR" sz="1600" dirty="0"/>
              <a:t>: OpenCV, Scikit-Learn, Pandas, Lombok</a:t>
            </a:r>
          </a:p>
          <a:p>
            <a:r>
              <a:rPr lang="en-US" altLang="ko-KR" sz="1600" dirty="0"/>
              <a:t>                           Matplotlib, </a:t>
            </a:r>
            <a:r>
              <a:rPr lang="en-US" altLang="ko-KR" sz="1600" dirty="0" err="1"/>
              <a:t>Keras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Mediapipe</a:t>
            </a:r>
            <a:r>
              <a:rPr lang="en-US" altLang="ko-KR" sz="1600" dirty="0"/>
              <a:t>, JPA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/>
              <a:t>Database</a:t>
            </a:r>
            <a:r>
              <a:rPr lang="en-US" altLang="ko-KR" sz="1600" dirty="0"/>
              <a:t> : MySQL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/>
              <a:t>IDE</a:t>
            </a:r>
            <a:r>
              <a:rPr lang="en-US" altLang="ko-KR" sz="1600" dirty="0"/>
              <a:t> : Visual Studio Code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/>
              <a:t>Version Control </a:t>
            </a:r>
            <a:r>
              <a:rPr lang="en-US" altLang="ko-KR" sz="1600" dirty="0"/>
              <a:t>: Git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b="0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11B86-AD56-2046-DA24-D478F0B209F5}"/>
              </a:ext>
            </a:extLst>
          </p:cNvPr>
          <p:cNvSpPr txBox="1"/>
          <p:nvPr/>
        </p:nvSpPr>
        <p:spPr>
          <a:xfrm>
            <a:off x="803275" y="525664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별첨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521EB3A-8AB8-179F-1842-C1E6926F461A}"/>
              </a:ext>
            </a:extLst>
          </p:cNvPr>
          <p:cNvCxnSpPr>
            <a:cxnSpLocks/>
          </p:cNvCxnSpPr>
          <p:nvPr/>
        </p:nvCxnSpPr>
        <p:spPr>
          <a:xfrm>
            <a:off x="803275" y="5734990"/>
            <a:ext cx="5411258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D6FFF52-3C8E-F921-732A-7E8B17E4EB36}"/>
              </a:ext>
            </a:extLst>
          </p:cNvPr>
          <p:cNvSpPr txBox="1"/>
          <p:nvPr/>
        </p:nvSpPr>
        <p:spPr>
          <a:xfrm>
            <a:off x="727075" y="5859180"/>
            <a:ext cx="5729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3"/>
              </a:rPr>
              <a:t>https://github.com/hosunghyun/Smart_Makeup_Web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619454-EEB3-E7AB-AB88-7DB8C373F9EA}"/>
              </a:ext>
            </a:extLst>
          </p:cNvPr>
          <p:cNvSpPr txBox="1"/>
          <p:nvPr/>
        </p:nvSpPr>
        <p:spPr>
          <a:xfrm>
            <a:off x="6958542" y="140685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 과정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C25B82-EE0C-7F0D-F4AA-F982BD97390E}"/>
              </a:ext>
            </a:extLst>
          </p:cNvPr>
          <p:cNvCxnSpPr>
            <a:cxnSpLocks/>
          </p:cNvCxnSpPr>
          <p:nvPr/>
        </p:nvCxnSpPr>
        <p:spPr>
          <a:xfrm>
            <a:off x="7032625" y="1844675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596911EC-B0DC-4414-DB7E-2A5FB7745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625" y="2064124"/>
            <a:ext cx="5050798" cy="181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393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AC014-5C6F-C659-609C-5C56E42FD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3E409A-3138-55E0-7744-45F14BB43C5E}"/>
              </a:ext>
            </a:extLst>
          </p:cNvPr>
          <p:cNvSpPr txBox="1"/>
          <p:nvPr/>
        </p:nvSpPr>
        <p:spPr>
          <a:xfrm>
            <a:off x="777642" y="396412"/>
            <a:ext cx="3424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Smart Makeup</a:t>
            </a:r>
            <a:endParaRPr lang="ko-KR" altLang="en-US" sz="36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DEBE5E7-C10E-3E41-FC7D-98BE5391F7FB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9F66287C-3116-A509-28C9-139A687BB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42" y="1782209"/>
            <a:ext cx="9780291" cy="44250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7091FC-E79F-3561-60BB-83C7A670D5DF}"/>
              </a:ext>
            </a:extLst>
          </p:cNvPr>
          <p:cNvSpPr txBox="1"/>
          <p:nvPr/>
        </p:nvSpPr>
        <p:spPr>
          <a:xfrm>
            <a:off x="803275" y="1257016"/>
            <a:ext cx="1505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lt"/>
              </a:rPr>
              <a:t>ERD </a:t>
            </a:r>
            <a:r>
              <a:rPr lang="ko-KR" altLang="en-US" sz="2400" b="1" dirty="0">
                <a:latin typeface="+mj-lt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4210924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DFDFC-FBA7-3385-0A4A-22BA30635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EBDBC5-16C1-1889-92A9-F041EC9D1F84}"/>
              </a:ext>
            </a:extLst>
          </p:cNvPr>
          <p:cNvSpPr txBox="1"/>
          <p:nvPr/>
        </p:nvSpPr>
        <p:spPr>
          <a:xfrm>
            <a:off x="777642" y="396412"/>
            <a:ext cx="3424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Smart Makeup</a:t>
            </a:r>
            <a:endParaRPr lang="ko-KR" altLang="en-US" sz="36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4F571AE-B0D1-DCA0-036D-E61BB379CFBF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CE223DF-4867-BE4E-DF86-57249E566D3C}"/>
              </a:ext>
            </a:extLst>
          </p:cNvPr>
          <p:cNvSpPr txBox="1"/>
          <p:nvPr/>
        </p:nvSpPr>
        <p:spPr>
          <a:xfrm>
            <a:off x="803275" y="1257016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+mj-lt"/>
              </a:rPr>
              <a:t>회원가입 및 로그인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4C34C3-AF91-3A56-9D7D-11F005D05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42" y="2426336"/>
            <a:ext cx="2514997" cy="29176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ED4B26A-A607-2AF9-68A3-12ED38FD8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964" y="2427355"/>
            <a:ext cx="2689661" cy="291668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B014312-DC81-D4BD-1CA2-A3681DE097F9}"/>
              </a:ext>
            </a:extLst>
          </p:cNvPr>
          <p:cNvSpPr/>
          <p:nvPr/>
        </p:nvSpPr>
        <p:spPr>
          <a:xfrm>
            <a:off x="777642" y="2426337"/>
            <a:ext cx="2514997" cy="291769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F994FD-765C-43E4-B3E0-B7C3BCBB1D65}"/>
              </a:ext>
            </a:extLst>
          </p:cNvPr>
          <p:cNvSpPr/>
          <p:nvPr/>
        </p:nvSpPr>
        <p:spPr>
          <a:xfrm>
            <a:off x="4342964" y="2426335"/>
            <a:ext cx="2689661" cy="29176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87A7F33-5022-06DC-1DD1-CD43915B6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9617" y="2426335"/>
            <a:ext cx="2029817" cy="149179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D27052B-DF22-3AC7-D190-BC96139EF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9954" y="2426335"/>
            <a:ext cx="2032413" cy="149179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EB6C40-DF95-C72D-7B97-2DC588BB76BD}"/>
              </a:ext>
            </a:extLst>
          </p:cNvPr>
          <p:cNvSpPr/>
          <p:nvPr/>
        </p:nvSpPr>
        <p:spPr>
          <a:xfrm>
            <a:off x="7657022" y="2426336"/>
            <a:ext cx="2029818" cy="149179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8FA4F3-C6C9-6CD4-FE3F-99902EBEABDD}"/>
              </a:ext>
            </a:extLst>
          </p:cNvPr>
          <p:cNvSpPr/>
          <p:nvPr/>
        </p:nvSpPr>
        <p:spPr>
          <a:xfrm>
            <a:off x="9959955" y="2426334"/>
            <a:ext cx="2029818" cy="149179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EA99D6-8814-DE8A-096E-7FC402A461F9}"/>
              </a:ext>
            </a:extLst>
          </p:cNvPr>
          <p:cNvSpPr txBox="1"/>
          <p:nvPr/>
        </p:nvSpPr>
        <p:spPr>
          <a:xfrm>
            <a:off x="777642" y="1844675"/>
            <a:ext cx="5207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로그인</a:t>
            </a:r>
            <a:r>
              <a:rPr lang="en-US" altLang="ko-KR" sz="1600" dirty="0"/>
              <a:t>/</a:t>
            </a:r>
            <a:r>
              <a:rPr lang="ko-KR" altLang="en-US" sz="1600" dirty="0"/>
              <a:t>회원가입을 통해 </a:t>
            </a:r>
            <a:r>
              <a:rPr lang="en-US" altLang="ko-KR" sz="1600" dirty="0"/>
              <a:t>Smart Makeup </a:t>
            </a:r>
            <a:r>
              <a:rPr lang="ko-KR" altLang="en-US" sz="1600" dirty="0"/>
              <a:t>서비스를 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8A0F62-FD39-CC65-A874-833013290B36}"/>
              </a:ext>
            </a:extLst>
          </p:cNvPr>
          <p:cNvSpPr txBox="1"/>
          <p:nvPr/>
        </p:nvSpPr>
        <p:spPr>
          <a:xfrm>
            <a:off x="777642" y="5461001"/>
            <a:ext cx="1282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로그인 기능</a:t>
            </a:r>
            <a:endParaRPr lang="en-US" altLang="ko-KR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F83A22-E704-9062-3FAC-8312DE382024}"/>
              </a:ext>
            </a:extLst>
          </p:cNvPr>
          <p:cNvSpPr txBox="1"/>
          <p:nvPr/>
        </p:nvSpPr>
        <p:spPr>
          <a:xfrm>
            <a:off x="4342964" y="5461001"/>
            <a:ext cx="1487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회원가입 기능</a:t>
            </a:r>
            <a:endParaRPr lang="en-US" altLang="ko-KR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CC344A-2651-AC34-2DC5-4C7DC49187A9}"/>
              </a:ext>
            </a:extLst>
          </p:cNvPr>
          <p:cNvSpPr txBox="1"/>
          <p:nvPr/>
        </p:nvSpPr>
        <p:spPr>
          <a:xfrm>
            <a:off x="7657022" y="4123268"/>
            <a:ext cx="28632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아이디와 비밀번호 찾기 기능</a:t>
            </a:r>
            <a:endParaRPr lang="en-US" altLang="ko-KR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5180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320E3-58EA-EDF7-0457-5D67280C3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734396-3BC9-A77B-AA22-A1CEAF335196}"/>
              </a:ext>
            </a:extLst>
          </p:cNvPr>
          <p:cNvSpPr txBox="1"/>
          <p:nvPr/>
        </p:nvSpPr>
        <p:spPr>
          <a:xfrm>
            <a:off x="777642" y="396412"/>
            <a:ext cx="3424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Smart Makeup</a:t>
            </a:r>
            <a:endParaRPr lang="ko-KR" altLang="en-US" sz="36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72AEEAA-2D9A-A131-96EA-86E4BF3615FE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1F32628-BD09-53FC-B200-12EB75CE45CE}"/>
              </a:ext>
            </a:extLst>
          </p:cNvPr>
          <p:cNvSpPr txBox="1"/>
          <p:nvPr/>
        </p:nvSpPr>
        <p:spPr>
          <a:xfrm>
            <a:off x="803275" y="125701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+mj-lt"/>
              </a:rPr>
              <a:t>메이크업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2E9BC3-97B2-3C9F-B622-4668FDE2AE5E}"/>
              </a:ext>
            </a:extLst>
          </p:cNvPr>
          <p:cNvSpPr txBox="1"/>
          <p:nvPr/>
        </p:nvSpPr>
        <p:spPr>
          <a:xfrm>
            <a:off x="777642" y="1844675"/>
            <a:ext cx="4238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카메라에 연결된 사용자 얼굴에 화장품 적용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8AC418-EFF5-8923-D14A-F7E966BE1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55" y="2641600"/>
            <a:ext cx="3277246" cy="27250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971546-5549-50B9-A633-D4DA3B216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062" y="2641600"/>
            <a:ext cx="3893293" cy="27250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B1E512F-B29E-172E-4028-D8EC7CB19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8816" y="2641600"/>
            <a:ext cx="3256633" cy="272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75DBDA-7265-4605-7904-C2650C32AFC6}"/>
              </a:ext>
            </a:extLst>
          </p:cNvPr>
          <p:cNvSpPr txBox="1"/>
          <p:nvPr/>
        </p:nvSpPr>
        <p:spPr>
          <a:xfrm>
            <a:off x="253355" y="5444067"/>
            <a:ext cx="1765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카메라 연결 기능</a:t>
            </a:r>
            <a:endParaRPr lang="en-US" altLang="ko-KR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B784F7-8AFA-74F8-C314-97A101AD5E93}"/>
              </a:ext>
            </a:extLst>
          </p:cNvPr>
          <p:cNvSpPr txBox="1"/>
          <p:nvPr/>
        </p:nvSpPr>
        <p:spPr>
          <a:xfrm>
            <a:off x="4078111" y="5444066"/>
            <a:ext cx="1487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화장하기 기능</a:t>
            </a:r>
            <a:endParaRPr lang="en-US" altLang="ko-KR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A499B5-5AE0-EB96-C9C6-285DC075EAB9}"/>
              </a:ext>
            </a:extLst>
          </p:cNvPr>
          <p:cNvSpPr txBox="1"/>
          <p:nvPr/>
        </p:nvSpPr>
        <p:spPr>
          <a:xfrm>
            <a:off x="8528816" y="5444065"/>
            <a:ext cx="26581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저장하기 및 불러오기 기능</a:t>
            </a:r>
            <a:endParaRPr lang="en-US" altLang="ko-KR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90478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BD5DE-AE62-F7C6-67B9-1D663E310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153CFF-701B-9012-8AA7-154A0E5AC397}"/>
              </a:ext>
            </a:extLst>
          </p:cNvPr>
          <p:cNvSpPr txBox="1"/>
          <p:nvPr/>
        </p:nvSpPr>
        <p:spPr>
          <a:xfrm>
            <a:off x="777642" y="396412"/>
            <a:ext cx="3424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Smart Makeup</a:t>
            </a:r>
            <a:endParaRPr lang="ko-KR" altLang="en-US" sz="36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5A20B3B-4200-0100-C060-7D1CEF5D402A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A4EE597-F1CE-EF8C-190B-D76E8EF3CAF0}"/>
              </a:ext>
            </a:extLst>
          </p:cNvPr>
          <p:cNvCxnSpPr>
            <a:cxnSpLocks/>
          </p:cNvCxnSpPr>
          <p:nvPr/>
        </p:nvCxnSpPr>
        <p:spPr>
          <a:xfrm>
            <a:off x="803275" y="1844675"/>
            <a:ext cx="4373287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52CC200-2431-93A4-3E8F-E3CF84E22E13}"/>
              </a:ext>
            </a:extLst>
          </p:cNvPr>
          <p:cNvSpPr txBox="1"/>
          <p:nvPr/>
        </p:nvSpPr>
        <p:spPr>
          <a:xfrm>
            <a:off x="803275" y="1406853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결과 및 성과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7AA74C-FFA5-D123-6404-1446B1407CAE}"/>
              </a:ext>
            </a:extLst>
          </p:cNvPr>
          <p:cNvSpPr txBox="1"/>
          <p:nvPr/>
        </p:nvSpPr>
        <p:spPr>
          <a:xfrm>
            <a:off x="803275" y="3823459"/>
            <a:ext cx="454510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/>
              <a:t>결과 </a:t>
            </a:r>
            <a:r>
              <a:rPr lang="en-US" altLang="ko-KR" sz="1600" dirty="0"/>
              <a:t>: </a:t>
            </a:r>
            <a:r>
              <a:rPr lang="ko-KR" altLang="en-US" sz="1600" dirty="0"/>
              <a:t>목표인 여러 화장품이 적용된 </a:t>
            </a:r>
            <a:r>
              <a:rPr lang="ko-KR" altLang="en-US" sz="1600" dirty="0" err="1"/>
              <a:t>사용자</a:t>
            </a:r>
            <a:r>
              <a:rPr lang="ko-KR" altLang="en-US" sz="1600" b="0" dirty="0" err="1">
                <a:effectLst/>
              </a:rPr>
              <a:t>얼굴을</a:t>
            </a:r>
            <a:r>
              <a:rPr lang="ko-KR" altLang="en-US" sz="1600" b="0" dirty="0">
                <a:effectLst/>
              </a:rPr>
              <a:t> 출력하는 웹 페이지를 완성하였습니다</a:t>
            </a:r>
            <a:r>
              <a:rPr lang="en-US" altLang="ko-KR" sz="1600" b="0" dirty="0">
                <a:effectLst/>
              </a:rPr>
              <a:t>.</a:t>
            </a:r>
          </a:p>
          <a:p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effectLst/>
              </a:rPr>
              <a:t>개선 사항</a:t>
            </a:r>
            <a:endParaRPr lang="en-US" altLang="ko-KR" sz="1600" b="1" dirty="0"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Python</a:t>
            </a:r>
            <a:r>
              <a:rPr lang="ko-KR" altLang="en-US" sz="1600" dirty="0"/>
              <a:t>으로 영상 처리할 경우 </a:t>
            </a:r>
            <a:r>
              <a:rPr lang="en-US" altLang="ko-KR" sz="1600" dirty="0"/>
              <a:t> </a:t>
            </a:r>
            <a:r>
              <a:rPr lang="ko-KR" altLang="en-US" sz="1600" dirty="0"/>
              <a:t>느린 속도 때문에 향후 </a:t>
            </a:r>
            <a:r>
              <a:rPr lang="en-US" altLang="ko-KR" sz="1600" dirty="0"/>
              <a:t>C++</a:t>
            </a:r>
            <a:r>
              <a:rPr lang="ko-KR" altLang="en-US" sz="1600" dirty="0"/>
              <a:t>로 변경하여 성능</a:t>
            </a:r>
            <a:r>
              <a:rPr lang="ko-KR" altLang="en-US" sz="1600" b="0" dirty="0">
                <a:effectLst/>
              </a:rPr>
              <a:t>향상 시키고자 합니다</a:t>
            </a:r>
            <a:r>
              <a:rPr lang="en-US" altLang="ko-KR" sz="1600" b="0" dirty="0">
                <a:effectLst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AWS</a:t>
            </a:r>
            <a:r>
              <a:rPr lang="ko-KR" altLang="en-US" sz="1600" dirty="0"/>
              <a:t>와 같은 클라우드 서비스를 활용하여 사용자들에게 서비스를 제공하고자 </a:t>
            </a:r>
            <a:r>
              <a:rPr lang="ko-KR" altLang="en-US" sz="1600" dirty="0" err="1"/>
              <a:t>하빈다</a:t>
            </a:r>
            <a:r>
              <a:rPr lang="en-US" altLang="ko-KR" sz="1600" dirty="0"/>
              <a:t>.</a:t>
            </a:r>
            <a:endParaRPr lang="en-US" altLang="ko-KR" sz="1600" b="0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C9CDEE-0C6D-B7FA-0A28-AF5E0B801C28}"/>
              </a:ext>
            </a:extLst>
          </p:cNvPr>
          <p:cNvSpPr txBox="1"/>
          <p:nvPr/>
        </p:nvSpPr>
        <p:spPr>
          <a:xfrm>
            <a:off x="6539196" y="570538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별첨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F840BC4-11F6-F981-3427-1D078BD723CA}"/>
              </a:ext>
            </a:extLst>
          </p:cNvPr>
          <p:cNvCxnSpPr>
            <a:cxnSpLocks/>
          </p:cNvCxnSpPr>
          <p:nvPr/>
        </p:nvCxnSpPr>
        <p:spPr>
          <a:xfrm>
            <a:off x="6539196" y="6183724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A67C04B-6B8D-510F-2573-CD15B9B345C2}"/>
              </a:ext>
            </a:extLst>
          </p:cNvPr>
          <p:cNvSpPr txBox="1"/>
          <p:nvPr/>
        </p:nvSpPr>
        <p:spPr>
          <a:xfrm>
            <a:off x="6462996" y="6307914"/>
            <a:ext cx="5729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3"/>
              </a:rPr>
              <a:t>https://github.com/hosunghyun/Smart_Makeup_Web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F7003A-EFF3-1476-8D08-F01D2FB09762}"/>
              </a:ext>
            </a:extLst>
          </p:cNvPr>
          <p:cNvSpPr txBox="1"/>
          <p:nvPr/>
        </p:nvSpPr>
        <p:spPr>
          <a:xfrm>
            <a:off x="6462996" y="140685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배운 점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0805DCB-D559-8354-E0E0-4C9662EA2962}"/>
              </a:ext>
            </a:extLst>
          </p:cNvPr>
          <p:cNvCxnSpPr>
            <a:cxnSpLocks/>
          </p:cNvCxnSpPr>
          <p:nvPr/>
        </p:nvCxnSpPr>
        <p:spPr>
          <a:xfrm>
            <a:off x="6537079" y="1844675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F1E0753B-A406-2564-1C1F-A2E610EE5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55" y="2059939"/>
            <a:ext cx="2282207" cy="17056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D053D22-890B-DED1-1CDC-5F3CB5472E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275" y="2065870"/>
            <a:ext cx="2256351" cy="17056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C9AEF1A-9319-D787-419C-0E24A0F4AA12}"/>
              </a:ext>
            </a:extLst>
          </p:cNvPr>
          <p:cNvSpPr txBox="1"/>
          <p:nvPr/>
        </p:nvSpPr>
        <p:spPr>
          <a:xfrm>
            <a:off x="6537079" y="2031336"/>
            <a:ext cx="44799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effectLst/>
              </a:rPr>
              <a:t>Front-End</a:t>
            </a:r>
            <a:endParaRPr lang="en-US" altLang="ko-KR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effectLst/>
              </a:rPr>
              <a:t>ㄴ</a:t>
            </a:r>
            <a:endParaRPr lang="en-US" altLang="ko-KR" sz="1600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effectLst/>
              </a:rPr>
              <a:t>Back-End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Spring Boot</a:t>
            </a:r>
            <a:r>
              <a:rPr lang="ko-KR" altLang="en-US" sz="1600" dirty="0"/>
              <a:t>로 직접 웹 구조를 설계하여 </a:t>
            </a:r>
            <a:r>
              <a:rPr lang="en-US" altLang="ko-KR" sz="1600" dirty="0"/>
              <a:t>Spring Boot </a:t>
            </a:r>
            <a:r>
              <a:rPr lang="ko-KR" altLang="en-US" sz="1600" dirty="0"/>
              <a:t>구조를 익히고 이해할 수 있었습니다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effectLst/>
              </a:rPr>
              <a:t>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Database</a:t>
            </a:r>
            <a:r>
              <a:rPr lang="ko-KR" altLang="en-US" sz="1600" dirty="0"/>
              <a:t>를 직접 개념적</a:t>
            </a:r>
            <a:r>
              <a:rPr lang="en-US" altLang="ko-KR" sz="1600" dirty="0"/>
              <a:t>, </a:t>
            </a:r>
            <a:r>
              <a:rPr lang="ko-KR" altLang="en-US" sz="1600" dirty="0"/>
              <a:t>논리적</a:t>
            </a:r>
            <a:r>
              <a:rPr lang="en-US" altLang="ko-KR" sz="1600" dirty="0"/>
              <a:t>, </a:t>
            </a:r>
            <a:r>
              <a:rPr lang="ko-KR" altLang="en-US" sz="1600" dirty="0"/>
              <a:t>물리적 설계를 통해 데이터베이스 설계 과정과</a:t>
            </a:r>
            <a:r>
              <a:rPr lang="en-US" altLang="ko-KR" sz="1600" dirty="0"/>
              <a:t> E-R </a:t>
            </a:r>
            <a:r>
              <a:rPr lang="ko-KR" altLang="en-US" sz="1600" dirty="0"/>
              <a:t>모델을 이해할 수 있었습니다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/>
              <a:t>Collaborations</a:t>
            </a:r>
            <a:endParaRPr lang="ko-KR" altLang="en-US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ss</a:t>
            </a:r>
            <a:endParaRPr lang="en-US" altLang="ko-KR" sz="1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69588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CBD6B-854F-210C-2AA8-EE1051AE0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50CEB0-2B6A-C392-91BB-3733438EB457}"/>
              </a:ext>
            </a:extLst>
          </p:cNvPr>
          <p:cNvSpPr txBox="1"/>
          <p:nvPr/>
        </p:nvSpPr>
        <p:spPr>
          <a:xfrm>
            <a:off x="777642" y="396412"/>
            <a:ext cx="3424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Smart Makeup</a:t>
            </a:r>
            <a:endParaRPr lang="ko-KR" altLang="en-US" sz="36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56FA852-38B0-FC98-FE60-23D39F108001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AE6CAF9-3196-6618-98F7-693B43A6A621}"/>
              </a:ext>
            </a:extLst>
          </p:cNvPr>
          <p:cNvSpPr txBox="1"/>
          <p:nvPr/>
        </p:nvSpPr>
        <p:spPr>
          <a:xfrm>
            <a:off x="803275" y="1257016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+mj-lt"/>
              </a:rPr>
              <a:t>배운 점</a:t>
            </a:r>
          </a:p>
        </p:txBody>
      </p:sp>
    </p:spTree>
    <p:extLst>
      <p:ext uri="{BB962C8B-B14F-4D97-AF65-F5344CB8AC3E}">
        <p14:creationId xmlns:p14="http://schemas.microsoft.com/office/powerpoint/2010/main" val="589948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AEEEF9-C13A-E7D9-9F53-7F677048F1B5}"/>
              </a:ext>
            </a:extLst>
          </p:cNvPr>
          <p:cNvSpPr txBox="1"/>
          <p:nvPr/>
        </p:nvSpPr>
        <p:spPr>
          <a:xfrm>
            <a:off x="5121823" y="3056466"/>
            <a:ext cx="1948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End of Portfolio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997030-7C0B-720D-1345-80B98F381149}"/>
              </a:ext>
            </a:extLst>
          </p:cNvPr>
          <p:cNvSpPr txBox="1"/>
          <p:nvPr/>
        </p:nvSpPr>
        <p:spPr>
          <a:xfrm>
            <a:off x="4742103" y="3701535"/>
            <a:ext cx="270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읽어 주셔서 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1514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09C292F-E322-FE1F-522C-B16401574172}"/>
              </a:ext>
            </a:extLst>
          </p:cNvPr>
          <p:cNvSpPr/>
          <p:nvPr/>
        </p:nvSpPr>
        <p:spPr>
          <a:xfrm>
            <a:off x="6460673" y="4086478"/>
            <a:ext cx="4912710" cy="26774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520CC8E-1A13-BD2F-543D-0F52DBA2218C}"/>
              </a:ext>
            </a:extLst>
          </p:cNvPr>
          <p:cNvCxnSpPr>
            <a:cxnSpLocks/>
          </p:cNvCxnSpPr>
          <p:nvPr/>
        </p:nvCxnSpPr>
        <p:spPr>
          <a:xfrm flipV="1">
            <a:off x="6456917" y="4525854"/>
            <a:ext cx="4916466" cy="10136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7468513-8A2D-21A7-7E6C-BEE3E421A7B5}"/>
              </a:ext>
            </a:extLst>
          </p:cNvPr>
          <p:cNvSpPr txBox="1"/>
          <p:nvPr/>
        </p:nvSpPr>
        <p:spPr>
          <a:xfrm>
            <a:off x="8156618" y="4075334"/>
            <a:ext cx="1980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Certification</a:t>
            </a:r>
            <a:endParaRPr lang="ko-KR" altLang="en-US" sz="2400" b="1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EFC4F76A-B05F-B91C-378E-8C0E62881E89}"/>
              </a:ext>
            </a:extLst>
          </p:cNvPr>
          <p:cNvSpPr/>
          <p:nvPr/>
        </p:nvSpPr>
        <p:spPr>
          <a:xfrm>
            <a:off x="822375" y="4075334"/>
            <a:ext cx="4912710" cy="26774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58B45D-C384-6DFB-2F0B-85373D465427}"/>
              </a:ext>
            </a:extLst>
          </p:cNvPr>
          <p:cNvSpPr txBox="1"/>
          <p:nvPr/>
        </p:nvSpPr>
        <p:spPr>
          <a:xfrm>
            <a:off x="2373299" y="4075334"/>
            <a:ext cx="1763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Experience</a:t>
            </a:r>
            <a:endParaRPr lang="ko-KR" altLang="en-US" sz="2400" b="1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0824741-E80B-1FB6-6BE7-92CFD63747DC}"/>
              </a:ext>
            </a:extLst>
          </p:cNvPr>
          <p:cNvCxnSpPr>
            <a:cxnSpLocks/>
          </p:cNvCxnSpPr>
          <p:nvPr/>
        </p:nvCxnSpPr>
        <p:spPr>
          <a:xfrm flipV="1">
            <a:off x="818619" y="4526863"/>
            <a:ext cx="4916466" cy="10136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5432744-3027-6DB7-A5BA-6537F4F951F3}"/>
              </a:ext>
            </a:extLst>
          </p:cNvPr>
          <p:cNvSpPr/>
          <p:nvPr/>
        </p:nvSpPr>
        <p:spPr>
          <a:xfrm>
            <a:off x="6440311" y="1239238"/>
            <a:ext cx="4912710" cy="26774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2633202-2FB9-C61C-4299-D6CEAF45E99F}"/>
              </a:ext>
            </a:extLst>
          </p:cNvPr>
          <p:cNvSpPr/>
          <p:nvPr/>
        </p:nvSpPr>
        <p:spPr>
          <a:xfrm>
            <a:off x="826131" y="1263344"/>
            <a:ext cx="4912710" cy="26774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12F75-BE66-0AAA-C212-4EA3242CC3EE}"/>
              </a:ext>
            </a:extLst>
          </p:cNvPr>
          <p:cNvSpPr txBox="1"/>
          <p:nvPr/>
        </p:nvSpPr>
        <p:spPr>
          <a:xfrm>
            <a:off x="737978" y="304120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자기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025617-676D-38DB-A914-4CF3F9F4A314}"/>
              </a:ext>
            </a:extLst>
          </p:cNvPr>
          <p:cNvSpPr txBox="1"/>
          <p:nvPr/>
        </p:nvSpPr>
        <p:spPr>
          <a:xfrm>
            <a:off x="2377055" y="1253000"/>
            <a:ext cx="166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About Me</a:t>
            </a:r>
            <a:endParaRPr lang="ko-KR" alt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1912B0-FB98-E3A2-5158-B5F698FFCA5B}"/>
              </a:ext>
            </a:extLst>
          </p:cNvPr>
          <p:cNvSpPr txBox="1"/>
          <p:nvPr/>
        </p:nvSpPr>
        <p:spPr>
          <a:xfrm>
            <a:off x="1231302" y="1928032"/>
            <a:ext cx="37230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현호성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1999.12.28</a:t>
            </a:r>
          </a:p>
          <a:p>
            <a:endParaRPr lang="en-US" altLang="ko-KR" dirty="0"/>
          </a:p>
          <a:p>
            <a:r>
              <a:rPr lang="ko-KR" altLang="en-US" dirty="0"/>
              <a:t>대진대학교 </a:t>
            </a:r>
            <a:r>
              <a:rPr lang="en-US" altLang="ko-KR" dirty="0"/>
              <a:t>IT</a:t>
            </a:r>
            <a:r>
              <a:rPr lang="ko-KR" altLang="en-US" dirty="0"/>
              <a:t>융합대학</a:t>
            </a:r>
            <a:endParaRPr lang="en-US" altLang="ko-KR" dirty="0"/>
          </a:p>
          <a:p>
            <a:r>
              <a:rPr lang="ko-KR" altLang="en-US" dirty="0"/>
              <a:t>컴퓨터공학과 </a:t>
            </a:r>
            <a:r>
              <a:rPr lang="en-US" altLang="ko-KR" dirty="0"/>
              <a:t>2018.03~2024.08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D42E44-7B7A-9809-71C8-0D9EC03D5D07}"/>
              </a:ext>
            </a:extLst>
          </p:cNvPr>
          <p:cNvSpPr txBox="1"/>
          <p:nvPr/>
        </p:nvSpPr>
        <p:spPr>
          <a:xfrm>
            <a:off x="912357" y="4941624"/>
            <a:ext cx="38106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2023.02~2024.02</a:t>
            </a:r>
          </a:p>
          <a:p>
            <a:r>
              <a:rPr lang="ko-KR" altLang="en-US" b="1" dirty="0" err="1"/>
              <a:t>벤처스타트업아카데미</a:t>
            </a:r>
            <a:r>
              <a:rPr lang="ko-KR" altLang="en-US" dirty="0"/>
              <a:t> </a:t>
            </a:r>
            <a:r>
              <a:rPr lang="ko-KR" altLang="en-US" b="1" dirty="0"/>
              <a:t>우수상 수료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303F06-15B6-3340-2667-80ECF331F3DE}"/>
              </a:ext>
            </a:extLst>
          </p:cNvPr>
          <p:cNvSpPr txBox="1"/>
          <p:nvPr/>
        </p:nvSpPr>
        <p:spPr>
          <a:xfrm>
            <a:off x="7032199" y="4949573"/>
            <a:ext cx="29819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정보처리기사 </a:t>
            </a:r>
            <a:r>
              <a:rPr lang="en-US" altLang="ko-KR" b="1" dirty="0"/>
              <a:t>2024.06.19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b="1" dirty="0"/>
          </a:p>
          <a:p>
            <a:r>
              <a:rPr lang="en-US" altLang="ko-KR" b="1" dirty="0"/>
              <a:t>SQL</a:t>
            </a:r>
            <a:r>
              <a:rPr lang="ko-KR" altLang="en-US" b="1" dirty="0"/>
              <a:t> 개발자    </a:t>
            </a:r>
            <a:r>
              <a:rPr lang="en-US" altLang="ko-KR" b="1" dirty="0"/>
              <a:t>2024.09.20</a:t>
            </a:r>
            <a:r>
              <a:rPr lang="ko-KR" altLang="en-US" b="1" dirty="0"/>
              <a:t> 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4DED422-B6AC-FDB9-02C1-F067B4B01FC1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22744FE-D1D4-5AFD-4295-265ABAABB165}"/>
              </a:ext>
            </a:extLst>
          </p:cNvPr>
          <p:cNvCxnSpPr>
            <a:cxnSpLocks/>
          </p:cNvCxnSpPr>
          <p:nvPr/>
        </p:nvCxnSpPr>
        <p:spPr>
          <a:xfrm flipV="1">
            <a:off x="822375" y="1704529"/>
            <a:ext cx="4916466" cy="10136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313F862-121D-AB6D-F483-E1659A5A86D7}"/>
              </a:ext>
            </a:extLst>
          </p:cNvPr>
          <p:cNvCxnSpPr>
            <a:cxnSpLocks/>
          </p:cNvCxnSpPr>
          <p:nvPr/>
        </p:nvCxnSpPr>
        <p:spPr>
          <a:xfrm flipV="1">
            <a:off x="6436555" y="1678614"/>
            <a:ext cx="4916466" cy="10136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CEF4529-E574-DBFB-D143-6A8A80B9179C}"/>
              </a:ext>
            </a:extLst>
          </p:cNvPr>
          <p:cNvSpPr txBox="1"/>
          <p:nvPr/>
        </p:nvSpPr>
        <p:spPr>
          <a:xfrm>
            <a:off x="8136256" y="1228094"/>
            <a:ext cx="1648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CHANNEL</a:t>
            </a:r>
            <a:endParaRPr lang="ko-KR" altLang="en-US" sz="2400" b="1" dirty="0"/>
          </a:p>
        </p:txBody>
      </p:sp>
      <p:pic>
        <p:nvPicPr>
          <p:cNvPr id="28" name="그림 27" descr="클립아트, 상징, 실루엣이(가) 표시된 사진&#10;&#10;자동 생성된 설명">
            <a:extLst>
              <a:ext uri="{FF2B5EF4-FFF2-40B4-BE49-F238E27FC236}">
                <a16:creationId xmlns:a16="http://schemas.microsoft.com/office/drawing/2014/main" id="{D40F27B2-8A95-0B16-2BAF-2E7B4FB7F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6" r="23941"/>
          <a:stretch/>
        </p:blipFill>
        <p:spPr>
          <a:xfrm>
            <a:off x="6771915" y="1928032"/>
            <a:ext cx="508571" cy="50961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D1BF4C7-05E6-992A-08E1-3E9E5F3C6E40}"/>
              </a:ext>
            </a:extLst>
          </p:cNvPr>
          <p:cNvSpPr txBox="1"/>
          <p:nvPr/>
        </p:nvSpPr>
        <p:spPr>
          <a:xfrm>
            <a:off x="7543374" y="199817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hlinkClick r:id="rId3"/>
              </a:rPr>
              <a:t>깃허브</a:t>
            </a:r>
            <a:endParaRPr lang="ko-KR" altLang="en-US" dirty="0"/>
          </a:p>
        </p:txBody>
      </p:sp>
      <p:pic>
        <p:nvPicPr>
          <p:cNvPr id="31" name="그림 30" descr="원, 클립아트이(가) 표시된 사진&#10;&#10;자동 생성된 설명">
            <a:extLst>
              <a:ext uri="{FF2B5EF4-FFF2-40B4-BE49-F238E27FC236}">
                <a16:creationId xmlns:a16="http://schemas.microsoft.com/office/drawing/2014/main" id="{2DA61966-A793-0E24-CDDA-9F3ED66F92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0" t="810" r="20860" b="-810"/>
          <a:stretch/>
        </p:blipFill>
        <p:spPr>
          <a:xfrm>
            <a:off x="6771915" y="2904015"/>
            <a:ext cx="508571" cy="49375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CB554F2-59D5-85C8-987E-D4E26E7FC5EF}"/>
              </a:ext>
            </a:extLst>
          </p:cNvPr>
          <p:cNvSpPr txBox="1"/>
          <p:nvPr/>
        </p:nvSpPr>
        <p:spPr>
          <a:xfrm flipH="1">
            <a:off x="7543374" y="3028440"/>
            <a:ext cx="1100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linkClick r:id="rId5"/>
              </a:rPr>
              <a:t>티스토리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6573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36B98FB-4ACB-D615-B81E-4E02980F49D0}"/>
              </a:ext>
            </a:extLst>
          </p:cNvPr>
          <p:cNvSpPr/>
          <p:nvPr/>
        </p:nvSpPr>
        <p:spPr>
          <a:xfrm>
            <a:off x="803275" y="1882265"/>
            <a:ext cx="2243470" cy="2392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사진구역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52B2BE-31E3-F189-F854-5B804CBF29B3}"/>
              </a:ext>
            </a:extLst>
          </p:cNvPr>
          <p:cNvSpPr txBox="1"/>
          <p:nvPr/>
        </p:nvSpPr>
        <p:spPr>
          <a:xfrm>
            <a:off x="803275" y="1289870"/>
            <a:ext cx="3932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마루 부리OTF 조금굵은" panose="020B0600000101010101" pitchFamily="34" charset="-127"/>
                <a:ea typeface="마루 부리OTF 조금굵은" panose="020B0600000101010101" pitchFamily="34" charset="-127"/>
                <a:cs typeface="Arial" panose="020B0604020202020204" pitchFamily="34" charset="0"/>
              </a:rPr>
              <a:t>꼼꼼한 개발자 </a:t>
            </a:r>
            <a:r>
              <a:rPr lang="ko-KR" altLang="en-US" sz="2400" dirty="0" err="1">
                <a:latin typeface="마루 부리OTF 조금굵은" panose="020B0600000101010101" pitchFamily="34" charset="-127"/>
                <a:ea typeface="마루 부리OTF 조금굵은" panose="020B0600000101010101" pitchFamily="34" charset="-127"/>
                <a:cs typeface="Arial" panose="020B0604020202020204" pitchFamily="34" charset="0"/>
              </a:rPr>
              <a:t>현호성입니다</a:t>
            </a:r>
            <a:endParaRPr lang="ko-KR" altLang="en-US" sz="2400" dirty="0">
              <a:latin typeface="마루 부리OTF 조금굵은" panose="020B0600000101010101" pitchFamily="34" charset="-127"/>
              <a:ea typeface="마루 부리OTF 조금굵은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083082-24C0-E0C4-4D3D-F26D1C4B9511}"/>
              </a:ext>
            </a:extLst>
          </p:cNvPr>
          <p:cNvSpPr txBox="1"/>
          <p:nvPr/>
        </p:nvSpPr>
        <p:spPr>
          <a:xfrm>
            <a:off x="723982" y="227285"/>
            <a:ext cx="2742837" cy="83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/>
              <a:t>Portfolio</a:t>
            </a:r>
            <a:endParaRPr lang="ko-KR" altLang="en-US" sz="4800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751F6BE-8186-5E46-EDAA-8CB53180BE2D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8E83D6D-084D-38FC-9F9F-D774A481FC67}"/>
              </a:ext>
            </a:extLst>
          </p:cNvPr>
          <p:cNvCxnSpPr>
            <a:cxnSpLocks/>
          </p:cNvCxnSpPr>
          <p:nvPr/>
        </p:nvCxnSpPr>
        <p:spPr>
          <a:xfrm>
            <a:off x="9457722" y="1869354"/>
            <a:ext cx="0" cy="4508525"/>
          </a:xfrm>
          <a:prstGeom prst="line">
            <a:avLst/>
          </a:prstGeom>
          <a:ln w="22225"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그림 13" descr="클립아트, 상징, 실루엣이(가) 표시된 사진&#10;&#10;자동 생성된 설명">
            <a:extLst>
              <a:ext uri="{FF2B5EF4-FFF2-40B4-BE49-F238E27FC236}">
                <a16:creationId xmlns:a16="http://schemas.microsoft.com/office/drawing/2014/main" id="{9DE90E55-CBC9-98FC-997B-FEB4604C5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6" r="23941"/>
          <a:stretch/>
        </p:blipFill>
        <p:spPr>
          <a:xfrm>
            <a:off x="852919" y="4707975"/>
            <a:ext cx="447310" cy="4482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D7CBAA-3B8F-7B64-5FB8-A4CB2AFF777F}"/>
              </a:ext>
            </a:extLst>
          </p:cNvPr>
          <p:cNvSpPr txBox="1"/>
          <p:nvPr/>
        </p:nvSpPr>
        <p:spPr>
          <a:xfrm>
            <a:off x="1402544" y="4795282"/>
            <a:ext cx="87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hlinkClick r:id="rId3"/>
              </a:rPr>
              <a:t>깃허브</a:t>
            </a:r>
            <a:endParaRPr lang="ko-KR" altLang="en-US" dirty="0"/>
          </a:p>
        </p:txBody>
      </p:sp>
      <p:pic>
        <p:nvPicPr>
          <p:cNvPr id="16" name="그림 15" descr="원, 클립아트이(가) 표시된 사진&#10;&#10;자동 생성된 설명">
            <a:extLst>
              <a:ext uri="{FF2B5EF4-FFF2-40B4-BE49-F238E27FC236}">
                <a16:creationId xmlns:a16="http://schemas.microsoft.com/office/drawing/2014/main" id="{0DF7A8C7-30AD-AB73-ADB5-91924A21C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0" t="810" r="20860" b="-810"/>
          <a:stretch/>
        </p:blipFill>
        <p:spPr>
          <a:xfrm>
            <a:off x="852919" y="5321251"/>
            <a:ext cx="461675" cy="4482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B9F079E-5DE1-C613-134C-9DCEA3063A3C}"/>
              </a:ext>
            </a:extLst>
          </p:cNvPr>
          <p:cNvSpPr txBox="1"/>
          <p:nvPr/>
        </p:nvSpPr>
        <p:spPr>
          <a:xfrm flipH="1">
            <a:off x="1381914" y="5400146"/>
            <a:ext cx="1100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linkClick r:id="rId5"/>
              </a:rPr>
              <a:t>티스토리</a:t>
            </a:r>
            <a:endParaRPr lang="ko-KR" altLang="en-US" dirty="0"/>
          </a:p>
        </p:txBody>
      </p:sp>
      <p:pic>
        <p:nvPicPr>
          <p:cNvPr id="19" name="그림 18" descr="클립아트, 만화 영화, 이모티콘, 미소이(가) 표시된 사진&#10;&#10;자동 생성된 설명">
            <a:extLst>
              <a:ext uri="{FF2B5EF4-FFF2-40B4-BE49-F238E27FC236}">
                <a16:creationId xmlns:a16="http://schemas.microsoft.com/office/drawing/2014/main" id="{2D861337-39D2-A89D-D23A-7E94704BC8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5" t="12030" r="23225" b="12779"/>
          <a:stretch/>
        </p:blipFill>
        <p:spPr>
          <a:xfrm>
            <a:off x="852919" y="5929264"/>
            <a:ext cx="447308" cy="44861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C41561A-57AF-68F7-1DAB-0C5BFA7170C3}"/>
              </a:ext>
            </a:extLst>
          </p:cNvPr>
          <p:cNvSpPr txBox="1"/>
          <p:nvPr/>
        </p:nvSpPr>
        <p:spPr>
          <a:xfrm>
            <a:off x="1402544" y="6008547"/>
            <a:ext cx="970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7"/>
              </a:rPr>
              <a:t>Discord</a:t>
            </a:r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9BEC4EF-3E19-A354-6F84-91CBE7559DB1}"/>
              </a:ext>
            </a:extLst>
          </p:cNvPr>
          <p:cNvCxnSpPr>
            <a:cxnSpLocks/>
          </p:cNvCxnSpPr>
          <p:nvPr/>
        </p:nvCxnSpPr>
        <p:spPr>
          <a:xfrm>
            <a:off x="9503443" y="2892669"/>
            <a:ext cx="25859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87CE86B-8BBF-8F77-4D52-AF6051704057}"/>
              </a:ext>
            </a:extLst>
          </p:cNvPr>
          <p:cNvSpPr txBox="1"/>
          <p:nvPr/>
        </p:nvSpPr>
        <p:spPr>
          <a:xfrm>
            <a:off x="9503443" y="1844675"/>
            <a:ext cx="1544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92D050"/>
                </a:solidFill>
              </a:rPr>
              <a:t>GRADUATION</a:t>
            </a:r>
            <a:endParaRPr lang="ko-KR" altLang="en-US" sz="1600" b="1" dirty="0">
              <a:solidFill>
                <a:srgbClr val="92D05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A5307D-5F26-58B9-D585-DDBE1A6A46DA}"/>
              </a:ext>
            </a:extLst>
          </p:cNvPr>
          <p:cNvSpPr txBox="1"/>
          <p:nvPr/>
        </p:nvSpPr>
        <p:spPr>
          <a:xfrm>
            <a:off x="9503443" y="2183229"/>
            <a:ext cx="2688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2018 </a:t>
            </a:r>
            <a:r>
              <a:rPr lang="ko-KR" altLang="en-US" sz="1200" dirty="0" err="1"/>
              <a:t>발곡고등학교</a:t>
            </a:r>
            <a:r>
              <a:rPr lang="ko-KR" altLang="en-US" sz="1200" dirty="0"/>
              <a:t> 졸업</a:t>
            </a:r>
            <a:endParaRPr lang="en-US" altLang="ko-KR" sz="1200" dirty="0"/>
          </a:p>
          <a:p>
            <a:r>
              <a:rPr lang="en-US" altLang="ko-KR" sz="1200" dirty="0"/>
              <a:t>2018 </a:t>
            </a:r>
            <a:r>
              <a:rPr lang="ko-KR" altLang="en-US" sz="1200" dirty="0"/>
              <a:t>대진대학교 컴퓨터공학과 입학</a:t>
            </a:r>
            <a:endParaRPr lang="en-US" altLang="ko-KR" sz="1200" dirty="0"/>
          </a:p>
          <a:p>
            <a:r>
              <a:rPr lang="en-US" altLang="ko-KR" sz="1200" dirty="0"/>
              <a:t>2024 </a:t>
            </a:r>
            <a:r>
              <a:rPr lang="ko-KR" altLang="en-US" sz="1200" dirty="0"/>
              <a:t>대진대학교 컴퓨터공학과 졸업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DDCBF8-D99A-B98F-A873-B9E4801E9081}"/>
              </a:ext>
            </a:extLst>
          </p:cNvPr>
          <p:cNvSpPr txBox="1"/>
          <p:nvPr/>
        </p:nvSpPr>
        <p:spPr>
          <a:xfrm>
            <a:off x="9509242" y="2944620"/>
            <a:ext cx="1067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92D050"/>
                </a:solidFill>
              </a:rPr>
              <a:t>AWARDS</a:t>
            </a:r>
            <a:endParaRPr lang="ko-KR" altLang="en-US" sz="1600" b="1" dirty="0">
              <a:solidFill>
                <a:srgbClr val="92D05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02CA83-7BD4-B476-F1C4-5889A8E3ADA0}"/>
              </a:ext>
            </a:extLst>
          </p:cNvPr>
          <p:cNvSpPr txBox="1"/>
          <p:nvPr/>
        </p:nvSpPr>
        <p:spPr>
          <a:xfrm>
            <a:off x="9517546" y="3283174"/>
            <a:ext cx="2634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2023 </a:t>
            </a:r>
            <a:r>
              <a:rPr lang="ko-KR" altLang="en-US" sz="1200" dirty="0" err="1"/>
              <a:t>벤처아카데미스타트업</a:t>
            </a:r>
            <a:r>
              <a:rPr lang="ko-KR" altLang="en-US" sz="1200" dirty="0"/>
              <a:t> 우수상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C95AC88-1B54-FBBC-B9CB-97B89C55E20D}"/>
              </a:ext>
            </a:extLst>
          </p:cNvPr>
          <p:cNvCxnSpPr>
            <a:cxnSpLocks/>
          </p:cNvCxnSpPr>
          <p:nvPr/>
        </p:nvCxnSpPr>
        <p:spPr>
          <a:xfrm>
            <a:off x="9491655" y="3673678"/>
            <a:ext cx="25859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BE6C5E2-BD27-9EF5-BC7A-897E6372C449}"/>
              </a:ext>
            </a:extLst>
          </p:cNvPr>
          <p:cNvSpPr txBox="1"/>
          <p:nvPr/>
        </p:nvSpPr>
        <p:spPr>
          <a:xfrm>
            <a:off x="9491655" y="3729450"/>
            <a:ext cx="1050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92D050"/>
                </a:solidFill>
              </a:rPr>
              <a:t>PROJECT</a:t>
            </a:r>
            <a:endParaRPr lang="ko-KR" altLang="en-US" sz="1600" b="1" dirty="0">
              <a:solidFill>
                <a:srgbClr val="92D05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4C604F-584F-1A99-3FE6-1E18951C98F6}"/>
              </a:ext>
            </a:extLst>
          </p:cNvPr>
          <p:cNvSpPr txBox="1"/>
          <p:nvPr/>
        </p:nvSpPr>
        <p:spPr>
          <a:xfrm>
            <a:off x="9503443" y="4064182"/>
            <a:ext cx="16047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2021 </a:t>
            </a:r>
            <a:r>
              <a:rPr lang="ko-KR" altLang="en-US" sz="1200" dirty="0" err="1"/>
              <a:t>겜구판</a:t>
            </a:r>
            <a:endParaRPr lang="en-US" altLang="ko-KR" sz="1200" dirty="0"/>
          </a:p>
          <a:p>
            <a:r>
              <a:rPr lang="en-US" altLang="ko-KR" sz="1200" dirty="0"/>
              <a:t>2022 </a:t>
            </a:r>
            <a:r>
              <a:rPr lang="en-US" altLang="ko-KR" sz="1200" dirty="0" err="1"/>
              <a:t>RPCar</a:t>
            </a:r>
            <a:endParaRPr lang="en-US" altLang="ko-KR" sz="1200" dirty="0"/>
          </a:p>
          <a:p>
            <a:r>
              <a:rPr lang="en-US" altLang="ko-KR" sz="1200" dirty="0"/>
              <a:t>2023 </a:t>
            </a:r>
            <a:r>
              <a:rPr lang="en-US" altLang="ko-KR" sz="1200" dirty="0" err="1"/>
              <a:t>RLStock</a:t>
            </a:r>
            <a:endParaRPr lang="en-US" altLang="ko-KR" sz="1200" dirty="0"/>
          </a:p>
          <a:p>
            <a:r>
              <a:rPr lang="en-US" altLang="ko-KR" sz="1200" dirty="0"/>
              <a:t>2024 Smart Makeup</a:t>
            </a:r>
            <a:endParaRPr lang="ko-KR" altLang="en-US" sz="1200" dirty="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024FCF4-D5C0-5968-9D16-132380B8DB8D}"/>
              </a:ext>
            </a:extLst>
          </p:cNvPr>
          <p:cNvSpPr/>
          <p:nvPr/>
        </p:nvSpPr>
        <p:spPr>
          <a:xfrm>
            <a:off x="3324228" y="4626585"/>
            <a:ext cx="5854940" cy="206436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8395FEA-F394-9FC5-DF02-B36AA8589E9F}"/>
              </a:ext>
            </a:extLst>
          </p:cNvPr>
          <p:cNvSpPr txBox="1"/>
          <p:nvPr/>
        </p:nvSpPr>
        <p:spPr>
          <a:xfrm>
            <a:off x="5385114" y="466261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보유 기술 스택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42A4FC4-CF6F-B06C-501A-322A59F7E07A}"/>
              </a:ext>
            </a:extLst>
          </p:cNvPr>
          <p:cNvCxnSpPr>
            <a:cxnSpLocks/>
          </p:cNvCxnSpPr>
          <p:nvPr/>
        </p:nvCxnSpPr>
        <p:spPr>
          <a:xfrm flipV="1">
            <a:off x="3749389" y="5062911"/>
            <a:ext cx="4916466" cy="10136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BDB0AEC-1885-72D2-AC07-8B64450EAC72}"/>
              </a:ext>
            </a:extLst>
          </p:cNvPr>
          <p:cNvSpPr txBox="1"/>
          <p:nvPr/>
        </p:nvSpPr>
        <p:spPr>
          <a:xfrm>
            <a:off x="3602457" y="5161498"/>
            <a:ext cx="52838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Front-End           </a:t>
            </a:r>
            <a:r>
              <a:rPr lang="en-US" altLang="ko-KR" sz="1400" dirty="0"/>
              <a:t>HTML5, CSS3, </a:t>
            </a:r>
            <a:r>
              <a:rPr lang="en-US" altLang="ko-KR" sz="1400" dirty="0" err="1"/>
              <a:t>Javascript</a:t>
            </a:r>
            <a:r>
              <a:rPr lang="en-US" altLang="ko-KR" sz="1400" dirty="0"/>
              <a:t>(ES6)</a:t>
            </a:r>
            <a:endParaRPr lang="ko-KR" altLang="en-US" sz="1400" dirty="0"/>
          </a:p>
          <a:p>
            <a:r>
              <a:rPr lang="en-US" altLang="ko-KR" sz="1400" b="1" dirty="0"/>
              <a:t>Back-End            </a:t>
            </a:r>
            <a:r>
              <a:rPr lang="en-US" altLang="ko-KR" sz="1400" dirty="0"/>
              <a:t>Java, Spring, PHP, JPA, </a:t>
            </a:r>
            <a:r>
              <a:rPr lang="en-US" altLang="ko-KR" sz="1400" dirty="0" err="1"/>
              <a:t>RESTfull</a:t>
            </a:r>
            <a:r>
              <a:rPr lang="en-US" altLang="ko-KR" sz="1400" dirty="0"/>
              <a:t> API</a:t>
            </a:r>
            <a:endParaRPr lang="ko-KR" altLang="en-US" sz="1400" dirty="0"/>
          </a:p>
          <a:p>
            <a:r>
              <a:rPr lang="ko-KR" altLang="en-US" sz="1400" b="1" dirty="0"/>
              <a:t>데이터베이스       </a:t>
            </a:r>
            <a:r>
              <a:rPr lang="en-US" altLang="ko-KR" sz="1400" dirty="0"/>
              <a:t>MySQL, MariaDB</a:t>
            </a:r>
          </a:p>
          <a:p>
            <a:r>
              <a:rPr lang="en-US" altLang="ko-KR" sz="1400" b="1" dirty="0"/>
              <a:t>OS                     </a:t>
            </a:r>
            <a:r>
              <a:rPr lang="en-US" altLang="ko-KR" sz="1400" dirty="0"/>
              <a:t>Linux(CentOS)</a:t>
            </a:r>
            <a:endParaRPr lang="ko-KR" altLang="en-US" sz="1400" dirty="0"/>
          </a:p>
          <a:p>
            <a:r>
              <a:rPr lang="en-US" altLang="ko-KR" sz="1400" b="1" i="0" dirty="0">
                <a:solidFill>
                  <a:srgbClr val="212529"/>
                </a:solidFill>
                <a:effectLst/>
                <a:latin typeface="Pretendard JP"/>
              </a:rPr>
              <a:t>Embedded System    </a:t>
            </a:r>
            <a:r>
              <a:rPr lang="en-US" altLang="ko-KR" sz="1400" i="0" dirty="0">
                <a:effectLst/>
                <a:latin typeface="Pretendard JP"/>
              </a:rPr>
              <a:t>Raspberry Pi, Arduino</a:t>
            </a:r>
            <a:endParaRPr lang="en-US" altLang="ko-KR" sz="1400" b="1" i="0" dirty="0">
              <a:solidFill>
                <a:srgbClr val="212529"/>
              </a:solidFill>
              <a:effectLst/>
              <a:latin typeface="Pretendard JP"/>
            </a:endParaRPr>
          </a:p>
          <a:p>
            <a:r>
              <a:rPr lang="en-US" altLang="ko-KR" sz="1400" b="1" dirty="0"/>
              <a:t>ETC                    </a:t>
            </a:r>
            <a:endParaRPr lang="ko-KR" altLang="en-US" sz="1400" b="1" dirty="0"/>
          </a:p>
        </p:txBody>
      </p:sp>
      <p:pic>
        <p:nvPicPr>
          <p:cNvPr id="63" name="그림 62" descr="클립아트, 상징, 실루엣이(가) 표시된 사진&#10;&#10;자동 생성된 설명">
            <a:extLst>
              <a:ext uri="{FF2B5EF4-FFF2-40B4-BE49-F238E27FC236}">
                <a16:creationId xmlns:a16="http://schemas.microsoft.com/office/drawing/2014/main" id="{5654F7A2-8FAC-D7C8-8449-C681E8433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6" r="23941"/>
          <a:stretch/>
        </p:blipFill>
        <p:spPr>
          <a:xfrm>
            <a:off x="5190893" y="6298720"/>
            <a:ext cx="307258" cy="307888"/>
          </a:xfrm>
          <a:prstGeom prst="rect">
            <a:avLst/>
          </a:prstGeom>
        </p:spPr>
      </p:pic>
      <p:pic>
        <p:nvPicPr>
          <p:cNvPr id="65" name="그림 64" descr="클립아트, 만화 영화, 이모티콘, 미소이(가) 표시된 사진&#10;&#10;자동 생성된 설명">
            <a:extLst>
              <a:ext uri="{FF2B5EF4-FFF2-40B4-BE49-F238E27FC236}">
                <a16:creationId xmlns:a16="http://schemas.microsoft.com/office/drawing/2014/main" id="{C707EC41-0C66-6E8E-F57F-09EB8CF595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5" t="12030" r="23225" b="12779"/>
          <a:stretch/>
        </p:blipFill>
        <p:spPr>
          <a:xfrm>
            <a:off x="5566418" y="6298721"/>
            <a:ext cx="307258" cy="308156"/>
          </a:xfrm>
          <a:prstGeom prst="rect">
            <a:avLst/>
          </a:prstGeom>
        </p:spPr>
      </p:pic>
      <p:pic>
        <p:nvPicPr>
          <p:cNvPr id="67" name="그림 66" descr="상징, 디자인이(가) 표시된 사진&#10;&#10;자동 생성된 설명">
            <a:extLst>
              <a:ext uri="{FF2B5EF4-FFF2-40B4-BE49-F238E27FC236}">
                <a16:creationId xmlns:a16="http://schemas.microsoft.com/office/drawing/2014/main" id="{B4D94329-CC00-6165-D448-4D363552BE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0" t="2844" r="6297" b="4480"/>
          <a:stretch/>
        </p:blipFill>
        <p:spPr>
          <a:xfrm>
            <a:off x="5941943" y="6292783"/>
            <a:ext cx="289777" cy="307889"/>
          </a:xfrm>
          <a:prstGeom prst="rect">
            <a:avLst/>
          </a:prstGeom>
        </p:spPr>
      </p:pic>
      <p:pic>
        <p:nvPicPr>
          <p:cNvPr id="56" name="그림 55" descr="그래픽, 로고, 상징, 디자인이(가) 표시된 사진&#10;&#10;자동 생성된 설명">
            <a:extLst>
              <a:ext uri="{FF2B5EF4-FFF2-40B4-BE49-F238E27FC236}">
                <a16:creationId xmlns:a16="http://schemas.microsoft.com/office/drawing/2014/main" id="{D1D1B7E4-5680-5E60-3CB7-4B5481600D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53" t="18403" r="29823" b="20154"/>
          <a:stretch/>
        </p:blipFill>
        <p:spPr>
          <a:xfrm>
            <a:off x="6690693" y="6290505"/>
            <a:ext cx="307258" cy="324556"/>
          </a:xfrm>
          <a:prstGeom prst="rect">
            <a:avLst/>
          </a:prstGeom>
        </p:spPr>
      </p:pic>
      <p:pic>
        <p:nvPicPr>
          <p:cNvPr id="58" name="그림 57" descr="일렉트릭 블루, 상징, 직사각형, 블루이(가) 표시된 사진&#10;&#10;자동 생성된 설명">
            <a:extLst>
              <a:ext uri="{FF2B5EF4-FFF2-40B4-BE49-F238E27FC236}">
                <a16:creationId xmlns:a16="http://schemas.microsoft.com/office/drawing/2014/main" id="{8F2A22C8-429A-CBF5-7871-1FF0495C13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749" y="6302626"/>
            <a:ext cx="304031" cy="304031"/>
          </a:xfrm>
          <a:prstGeom prst="rect">
            <a:avLst/>
          </a:prstGeom>
        </p:spPr>
      </p:pic>
      <p:pic>
        <p:nvPicPr>
          <p:cNvPr id="60" name="그림 59" descr="디자인이(가) 표시된 사진&#10;&#10;낮은 신뢰도로 자동 생성된 설명">
            <a:extLst>
              <a:ext uri="{FF2B5EF4-FFF2-40B4-BE49-F238E27FC236}">
                <a16:creationId xmlns:a16="http://schemas.microsoft.com/office/drawing/2014/main" id="{20CC68AC-0D76-B745-A597-A52E462AA3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996" y="6290505"/>
            <a:ext cx="304031" cy="304031"/>
          </a:xfrm>
          <a:prstGeom prst="rect">
            <a:avLst/>
          </a:prstGeom>
        </p:spPr>
      </p:pic>
      <p:pic>
        <p:nvPicPr>
          <p:cNvPr id="62" name="그림 61" descr="그래픽, 폰트, 로고, 원이(가) 표시된 사진&#10;&#10;자동 생성된 설명">
            <a:extLst>
              <a:ext uri="{FF2B5EF4-FFF2-40B4-BE49-F238E27FC236}">
                <a16:creationId xmlns:a16="http://schemas.microsoft.com/office/drawing/2014/main" id="{677589CA-9300-9654-F6FA-C81A6557A7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6" t="22679" r="34200" b="21673"/>
          <a:stretch/>
        </p:blipFill>
        <p:spPr>
          <a:xfrm>
            <a:off x="7846838" y="6299961"/>
            <a:ext cx="331448" cy="301234"/>
          </a:xfrm>
          <a:prstGeom prst="rect">
            <a:avLst/>
          </a:prstGeom>
        </p:spPr>
      </p:pic>
      <p:pic>
        <p:nvPicPr>
          <p:cNvPr id="43" name="그림 42" descr="클립아트, 아동 미술, 상징, 그래픽이(가) 표시된 사진&#10;&#10;자동 생성된 설명">
            <a:extLst>
              <a:ext uri="{FF2B5EF4-FFF2-40B4-BE49-F238E27FC236}">
                <a16:creationId xmlns:a16="http://schemas.microsoft.com/office/drawing/2014/main" id="{3700BD07-3F99-41A2-FDC6-C067E164CA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" t="3072" r="3480" b="3646"/>
          <a:stretch/>
        </p:blipFill>
        <p:spPr>
          <a:xfrm>
            <a:off x="6306266" y="6292783"/>
            <a:ext cx="307894" cy="308411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FFA4B46-07CA-637A-7881-07DAF9761D4D}"/>
              </a:ext>
            </a:extLst>
          </p:cNvPr>
          <p:cNvCxnSpPr>
            <a:cxnSpLocks/>
          </p:cNvCxnSpPr>
          <p:nvPr/>
        </p:nvCxnSpPr>
        <p:spPr>
          <a:xfrm>
            <a:off x="9517546" y="5031948"/>
            <a:ext cx="25859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B389FAF-E4F8-E756-CDDB-F17BE3B801D7}"/>
              </a:ext>
            </a:extLst>
          </p:cNvPr>
          <p:cNvSpPr txBox="1"/>
          <p:nvPr/>
        </p:nvSpPr>
        <p:spPr>
          <a:xfrm>
            <a:off x="9505033" y="5073047"/>
            <a:ext cx="16794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92D050"/>
                </a:solidFill>
              </a:rPr>
              <a:t>CERTIFICATION</a:t>
            </a:r>
            <a:endParaRPr lang="ko-KR" altLang="en-US" sz="1600" b="1" dirty="0">
              <a:solidFill>
                <a:srgbClr val="92D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70DF7C-D11D-68F9-83A5-6BE81A93D698}"/>
              </a:ext>
            </a:extLst>
          </p:cNvPr>
          <p:cNvSpPr txBox="1"/>
          <p:nvPr/>
        </p:nvSpPr>
        <p:spPr>
          <a:xfrm>
            <a:off x="9517546" y="5353979"/>
            <a:ext cx="170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2024.06 </a:t>
            </a:r>
            <a:r>
              <a:rPr lang="ko-KR" altLang="en-US" sz="1200" dirty="0"/>
              <a:t>정보처리기사</a:t>
            </a:r>
            <a:endParaRPr lang="en-US" altLang="ko-KR" sz="1200" dirty="0"/>
          </a:p>
          <a:p>
            <a:r>
              <a:rPr lang="en-US" altLang="ko-KR" sz="1200" dirty="0"/>
              <a:t>2024.09 SQL </a:t>
            </a:r>
            <a:r>
              <a:rPr lang="ko-KR" altLang="en-US" sz="1200" dirty="0"/>
              <a:t>개발자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69A89A-4C80-68D3-75FB-15F5B9504DDF}"/>
              </a:ext>
            </a:extLst>
          </p:cNvPr>
          <p:cNvSpPr txBox="1"/>
          <p:nvPr/>
        </p:nvSpPr>
        <p:spPr>
          <a:xfrm>
            <a:off x="3429206" y="1869354"/>
            <a:ext cx="56094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꼼꼼한 </a:t>
            </a:r>
            <a:r>
              <a:rPr lang="ko-KR" altLang="en-US" sz="1600" b="1" dirty="0" err="1"/>
              <a:t>백엔드</a:t>
            </a:r>
            <a:r>
              <a:rPr lang="ko-KR" altLang="en-US" sz="1600" b="1" dirty="0"/>
              <a:t> 개발자</a:t>
            </a:r>
            <a:r>
              <a:rPr lang="en-US" altLang="ko-KR" sz="1600" b="1" dirty="0"/>
              <a:t>, </a:t>
            </a:r>
            <a:r>
              <a:rPr lang="ko-KR" altLang="en-US" sz="1600" b="1" dirty="0" err="1"/>
              <a:t>현호성입니다</a:t>
            </a:r>
            <a:r>
              <a:rPr lang="en-US" altLang="ko-KR" sz="1600" b="1" dirty="0"/>
              <a:t>.</a:t>
            </a:r>
          </a:p>
          <a:p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63669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3B4B9-9AC9-AE2D-B25C-899A49FA4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73DA8E7-9DDD-28AE-F878-B5D09B5CE774}"/>
              </a:ext>
            </a:extLst>
          </p:cNvPr>
          <p:cNvSpPr txBox="1"/>
          <p:nvPr/>
        </p:nvSpPr>
        <p:spPr>
          <a:xfrm>
            <a:off x="731182" y="316119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기술 스택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0EDCE3C-5A45-93F9-9C22-B3857577F861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0CFEF91-D5E8-6C92-1E28-4A6E87CA9FCB}"/>
              </a:ext>
            </a:extLst>
          </p:cNvPr>
          <p:cNvSpPr/>
          <p:nvPr/>
        </p:nvSpPr>
        <p:spPr>
          <a:xfrm>
            <a:off x="803275" y="1222375"/>
            <a:ext cx="4614333" cy="1244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929930-4EC3-7C31-3D37-771136E0BA91}"/>
              </a:ext>
            </a:extLst>
          </p:cNvPr>
          <p:cNvSpPr txBox="1"/>
          <p:nvPr/>
        </p:nvSpPr>
        <p:spPr>
          <a:xfrm>
            <a:off x="941790" y="1343140"/>
            <a:ext cx="152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Back-End</a:t>
            </a:r>
            <a:endParaRPr lang="ko-KR" altLang="en-US" sz="24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0D7C19-A7F1-A1F5-7D43-BE8BE7913961}"/>
              </a:ext>
            </a:extLst>
          </p:cNvPr>
          <p:cNvSpPr txBox="1"/>
          <p:nvPr/>
        </p:nvSpPr>
        <p:spPr>
          <a:xfrm>
            <a:off x="941790" y="1847395"/>
            <a:ext cx="380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Java, Spring, PHP, JPA, </a:t>
            </a:r>
            <a:r>
              <a:rPr lang="en-US" altLang="ko-KR" dirty="0" err="1"/>
              <a:t>RESTfull</a:t>
            </a:r>
            <a:r>
              <a:rPr lang="en-US" altLang="ko-KR" dirty="0"/>
              <a:t> API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31A5F8D-E39C-00DD-3877-3722B0C20D30}"/>
              </a:ext>
            </a:extLst>
          </p:cNvPr>
          <p:cNvSpPr/>
          <p:nvPr/>
        </p:nvSpPr>
        <p:spPr>
          <a:xfrm>
            <a:off x="6635877" y="1222375"/>
            <a:ext cx="4614333" cy="1244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E051F87-0949-A5C6-DA17-5F07E815D4F5}"/>
              </a:ext>
            </a:extLst>
          </p:cNvPr>
          <p:cNvSpPr txBox="1"/>
          <p:nvPr/>
        </p:nvSpPr>
        <p:spPr>
          <a:xfrm>
            <a:off x="6774392" y="1343140"/>
            <a:ext cx="1620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Front-End</a:t>
            </a:r>
            <a:endParaRPr lang="ko-KR" altLang="en-US" sz="24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366E4A7-54BC-B947-DC9B-A234BDFD7D53}"/>
              </a:ext>
            </a:extLst>
          </p:cNvPr>
          <p:cNvSpPr txBox="1"/>
          <p:nvPr/>
        </p:nvSpPr>
        <p:spPr>
          <a:xfrm>
            <a:off x="6774392" y="1847395"/>
            <a:ext cx="3216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HTML5, CSS3, </a:t>
            </a:r>
            <a:r>
              <a:rPr lang="en-US" altLang="ko-KR" dirty="0" err="1"/>
              <a:t>Javascript</a:t>
            </a:r>
            <a:r>
              <a:rPr lang="en-US" altLang="ko-KR" dirty="0"/>
              <a:t>(ES6)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30CE943-31DD-CC21-A7B3-188076B5037E}"/>
              </a:ext>
            </a:extLst>
          </p:cNvPr>
          <p:cNvSpPr/>
          <p:nvPr/>
        </p:nvSpPr>
        <p:spPr>
          <a:xfrm>
            <a:off x="803275" y="2607864"/>
            <a:ext cx="4614333" cy="1244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C3D827E-9B3C-41AD-E2F9-B1E6420306A2}"/>
              </a:ext>
            </a:extLst>
          </p:cNvPr>
          <p:cNvSpPr txBox="1"/>
          <p:nvPr/>
        </p:nvSpPr>
        <p:spPr>
          <a:xfrm>
            <a:off x="941790" y="2728629"/>
            <a:ext cx="1534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Database</a:t>
            </a:r>
            <a:endParaRPr lang="ko-KR" altLang="en-US" sz="24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BF5412-C993-D057-9908-1610DE465312}"/>
              </a:ext>
            </a:extLst>
          </p:cNvPr>
          <p:cNvSpPr txBox="1"/>
          <p:nvPr/>
        </p:nvSpPr>
        <p:spPr>
          <a:xfrm>
            <a:off x="941790" y="3232884"/>
            <a:ext cx="19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MySQL, MariaDB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89A2685-248D-6F96-BAD6-2AC3D7813D8A}"/>
              </a:ext>
            </a:extLst>
          </p:cNvPr>
          <p:cNvSpPr/>
          <p:nvPr/>
        </p:nvSpPr>
        <p:spPr>
          <a:xfrm>
            <a:off x="6635877" y="2607864"/>
            <a:ext cx="4614333" cy="1244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C5B11FE-2ED3-77B2-AAD7-7C92B27FD846}"/>
              </a:ext>
            </a:extLst>
          </p:cNvPr>
          <p:cNvSpPr/>
          <p:nvPr/>
        </p:nvSpPr>
        <p:spPr>
          <a:xfrm>
            <a:off x="803275" y="5372718"/>
            <a:ext cx="4614333" cy="1244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531D922-EFB9-6954-0B44-4A10082DCCCD}"/>
              </a:ext>
            </a:extLst>
          </p:cNvPr>
          <p:cNvSpPr txBox="1"/>
          <p:nvPr/>
        </p:nvSpPr>
        <p:spPr>
          <a:xfrm>
            <a:off x="941790" y="5493483"/>
            <a:ext cx="943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Tools</a:t>
            </a:r>
            <a:endParaRPr lang="ko-KR" altLang="en-US" sz="2400" b="1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49F58D7-5199-1EB3-8F56-E87FE0EB8932}"/>
              </a:ext>
            </a:extLst>
          </p:cNvPr>
          <p:cNvSpPr/>
          <p:nvPr/>
        </p:nvSpPr>
        <p:spPr>
          <a:xfrm>
            <a:off x="6635877" y="3993011"/>
            <a:ext cx="4614333" cy="1244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0FE9D1C-8BBB-E1B8-66E1-F563B47B4E3D}"/>
              </a:ext>
            </a:extLst>
          </p:cNvPr>
          <p:cNvSpPr txBox="1"/>
          <p:nvPr/>
        </p:nvSpPr>
        <p:spPr>
          <a:xfrm>
            <a:off x="6737816" y="4060590"/>
            <a:ext cx="2305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Collaborations</a:t>
            </a:r>
            <a:endParaRPr lang="ko-KR" altLang="en-US" sz="24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89E6941-BAD8-E419-C1AC-552B1430CCBB}"/>
              </a:ext>
            </a:extLst>
          </p:cNvPr>
          <p:cNvSpPr/>
          <p:nvPr/>
        </p:nvSpPr>
        <p:spPr>
          <a:xfrm>
            <a:off x="803275" y="3990291"/>
            <a:ext cx="4614333" cy="1244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4E66D-69D0-14C6-7800-F7A598C96855}"/>
              </a:ext>
            </a:extLst>
          </p:cNvPr>
          <p:cNvSpPr txBox="1"/>
          <p:nvPr/>
        </p:nvSpPr>
        <p:spPr>
          <a:xfrm>
            <a:off x="941790" y="4111056"/>
            <a:ext cx="2540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i="0" dirty="0">
                <a:solidFill>
                  <a:srgbClr val="212529"/>
                </a:solidFill>
                <a:effectLst/>
                <a:latin typeface="Pretendard JP"/>
              </a:rPr>
              <a:t>Embedded System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77858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FEEF4-BB51-838E-F818-188D6F19C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DAC0D5-4578-1791-8868-41D92F3EDBF2}"/>
              </a:ext>
            </a:extLst>
          </p:cNvPr>
          <p:cNvSpPr txBox="1"/>
          <p:nvPr/>
        </p:nvSpPr>
        <p:spPr>
          <a:xfrm>
            <a:off x="777642" y="396412"/>
            <a:ext cx="3424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Smart Makeup</a:t>
            </a:r>
            <a:endParaRPr lang="ko-KR" altLang="en-US" sz="36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1DC2A6-2B40-19EF-DE57-5A91B195E729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21BD8EF-A826-8C8C-0D88-2A7B097DB595}"/>
              </a:ext>
            </a:extLst>
          </p:cNvPr>
          <p:cNvSpPr txBox="1"/>
          <p:nvPr/>
        </p:nvSpPr>
        <p:spPr>
          <a:xfrm>
            <a:off x="803275" y="125701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+mj-lt"/>
              </a:rPr>
              <a:t>메이크업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22D0C2-460A-0A91-86BD-27E1CB66B20F}"/>
              </a:ext>
            </a:extLst>
          </p:cNvPr>
          <p:cNvSpPr txBox="1"/>
          <p:nvPr/>
        </p:nvSpPr>
        <p:spPr>
          <a:xfrm>
            <a:off x="777642" y="1844675"/>
            <a:ext cx="3140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화장된 정보를 저장 및 불러오기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BD67C6-69A6-E1A8-6532-971683961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76" y="2777067"/>
            <a:ext cx="5667805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460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04411-7F96-F4C8-BEDA-670B2A9BF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952CE4A0-0D3D-5528-9B91-10E66708F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85" y="2629700"/>
            <a:ext cx="3197750" cy="38951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0EE6C5-F8C7-396D-3608-1FE87723CA04}"/>
              </a:ext>
            </a:extLst>
          </p:cNvPr>
          <p:cNvSpPr txBox="1"/>
          <p:nvPr/>
        </p:nvSpPr>
        <p:spPr>
          <a:xfrm>
            <a:off x="777642" y="396412"/>
            <a:ext cx="3424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Smart Makeup</a:t>
            </a:r>
            <a:endParaRPr lang="ko-KR" altLang="en-US" sz="36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70FA161-B3CB-1450-6962-4CCD77638DA5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666497C-01A3-87FB-AF2C-779EF35BC855}"/>
              </a:ext>
            </a:extLst>
          </p:cNvPr>
          <p:cNvSpPr txBox="1"/>
          <p:nvPr/>
        </p:nvSpPr>
        <p:spPr>
          <a:xfrm>
            <a:off x="803275" y="125701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+mj-lt"/>
              </a:rPr>
              <a:t>게시판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2FC7A88-90C3-2914-13B4-C657A599AEDF}"/>
              </a:ext>
            </a:extLst>
          </p:cNvPr>
          <p:cNvSpPr/>
          <p:nvPr/>
        </p:nvSpPr>
        <p:spPr>
          <a:xfrm>
            <a:off x="509686" y="2629699"/>
            <a:ext cx="3197750" cy="383188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E0A0D0B-51DA-AB75-9544-2411474689F5}"/>
              </a:ext>
            </a:extLst>
          </p:cNvPr>
          <p:cNvSpPr/>
          <p:nvPr/>
        </p:nvSpPr>
        <p:spPr>
          <a:xfrm>
            <a:off x="8584002" y="2489653"/>
            <a:ext cx="2877854" cy="38951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9A43527-0221-2350-959C-6AE032A0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2367" y="2508969"/>
            <a:ext cx="2859489" cy="384450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0C9DC91-988B-FBF0-9DBC-FFC6C200D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7368" y="2508969"/>
            <a:ext cx="3069996" cy="3895147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D4E9CFDF-5CF9-D653-463A-99DB055A409E}"/>
              </a:ext>
            </a:extLst>
          </p:cNvPr>
          <p:cNvSpPr/>
          <p:nvPr/>
        </p:nvSpPr>
        <p:spPr>
          <a:xfrm>
            <a:off x="4614072" y="2508969"/>
            <a:ext cx="3069996" cy="39526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05C6CF-6F6C-B6EF-BB27-6F2E4A3EC143}"/>
              </a:ext>
            </a:extLst>
          </p:cNvPr>
          <p:cNvSpPr txBox="1"/>
          <p:nvPr/>
        </p:nvSpPr>
        <p:spPr>
          <a:xfrm>
            <a:off x="803275" y="2001328"/>
            <a:ext cx="3140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게시판을 통해 여러 사람과 소통</a:t>
            </a:r>
          </a:p>
        </p:txBody>
      </p:sp>
    </p:spTree>
    <p:extLst>
      <p:ext uri="{BB962C8B-B14F-4D97-AF65-F5344CB8AC3E}">
        <p14:creationId xmlns:p14="http://schemas.microsoft.com/office/powerpoint/2010/main" val="289420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82EDF-BDF3-1C07-F95B-3DC68F435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D0624B-118E-449F-4C6F-BA120751B57D}"/>
              </a:ext>
            </a:extLst>
          </p:cNvPr>
          <p:cNvSpPr txBox="1"/>
          <p:nvPr/>
        </p:nvSpPr>
        <p:spPr>
          <a:xfrm>
            <a:off x="777642" y="396412"/>
            <a:ext cx="3424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Smart Makeup</a:t>
            </a:r>
            <a:endParaRPr lang="ko-KR" altLang="en-US" sz="36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D0F8D24-9293-7868-FE8B-AB228E8D4AF7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8F8DE9C-4BE9-06F0-2B78-80D239480683}"/>
              </a:ext>
            </a:extLst>
          </p:cNvPr>
          <p:cNvSpPr txBox="1"/>
          <p:nvPr/>
        </p:nvSpPr>
        <p:spPr>
          <a:xfrm>
            <a:off x="803275" y="1257016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+mj-lt"/>
              </a:rPr>
              <a:t>추천 제품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33E7D6-BE71-4F1F-2A6F-1A90E97A130B}"/>
              </a:ext>
            </a:extLst>
          </p:cNvPr>
          <p:cNvSpPr txBox="1"/>
          <p:nvPr/>
        </p:nvSpPr>
        <p:spPr>
          <a:xfrm>
            <a:off x="803275" y="2001328"/>
            <a:ext cx="3140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화장 정보를 바탕으로 제품 추천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043B4C-3978-17CC-4976-17F1D9B07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672" y="2553418"/>
            <a:ext cx="9809820" cy="377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843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D94CA-43F3-61F2-9CBC-A6D79F6B3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043BBA-5893-1AC7-7518-9B568A25FDB8}"/>
              </a:ext>
            </a:extLst>
          </p:cNvPr>
          <p:cNvSpPr txBox="1"/>
          <p:nvPr/>
        </p:nvSpPr>
        <p:spPr>
          <a:xfrm>
            <a:off x="777642" y="396412"/>
            <a:ext cx="3424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Smart Makeup</a:t>
            </a:r>
            <a:endParaRPr lang="ko-KR" altLang="en-US" sz="36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C5C022-0086-090A-36F1-447FFE772F27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1CCECE5-F335-BA19-7F30-7D71830E6CB8}"/>
              </a:ext>
            </a:extLst>
          </p:cNvPr>
          <p:cNvSpPr txBox="1"/>
          <p:nvPr/>
        </p:nvSpPr>
        <p:spPr>
          <a:xfrm>
            <a:off x="803275" y="1257016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lt"/>
              </a:rPr>
              <a:t>ETC</a:t>
            </a:r>
            <a:endParaRPr lang="ko-KR" altLang="en-US" sz="2400" b="1" dirty="0"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D9A371-5169-45D3-B1D3-E44FF7772F76}"/>
              </a:ext>
            </a:extLst>
          </p:cNvPr>
          <p:cNvSpPr txBox="1"/>
          <p:nvPr/>
        </p:nvSpPr>
        <p:spPr>
          <a:xfrm>
            <a:off x="777642" y="1844675"/>
            <a:ext cx="4238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카메라에 연결된 사용자 얼굴에 화장품 적용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230E91-46B4-71E2-5275-7C392DAA5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55" y="2641600"/>
            <a:ext cx="3277246" cy="27250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6785033-F5F2-9069-CE80-B7822BFC8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062" y="2641600"/>
            <a:ext cx="3893293" cy="27250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8A60C2F-A383-9AFC-FC21-15F053B70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8816" y="2641600"/>
            <a:ext cx="3256633" cy="27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37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430682-8360-1BCF-C0D9-5B1E33D9A636}"/>
              </a:ext>
            </a:extLst>
          </p:cNvPr>
          <p:cNvSpPr txBox="1"/>
          <p:nvPr/>
        </p:nvSpPr>
        <p:spPr>
          <a:xfrm>
            <a:off x="731182" y="316119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개발 프로젝트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DBA65D8-B4DC-17CA-D8A9-685F1FE40EFE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EF64E41-60C2-32BF-2F17-CE9E62950F52}"/>
              </a:ext>
            </a:extLst>
          </p:cNvPr>
          <p:cNvCxnSpPr>
            <a:cxnSpLocks/>
          </p:cNvCxnSpPr>
          <p:nvPr/>
        </p:nvCxnSpPr>
        <p:spPr>
          <a:xfrm>
            <a:off x="343430" y="1844675"/>
            <a:ext cx="11362267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B30AA324-A138-AB1B-E13C-E92CE470FF80}"/>
              </a:ext>
            </a:extLst>
          </p:cNvPr>
          <p:cNvSpPr/>
          <p:nvPr/>
        </p:nvSpPr>
        <p:spPr>
          <a:xfrm>
            <a:off x="1170432" y="1807528"/>
            <a:ext cx="79248" cy="7429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B7212B4-18A9-104F-0B0E-B3D32B5E6744}"/>
              </a:ext>
            </a:extLst>
          </p:cNvPr>
          <p:cNvSpPr/>
          <p:nvPr/>
        </p:nvSpPr>
        <p:spPr>
          <a:xfrm>
            <a:off x="4581070" y="1807528"/>
            <a:ext cx="79248" cy="7429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C83FC3B-0B6A-DB22-CA8C-751F5435C0AE}"/>
              </a:ext>
            </a:extLst>
          </p:cNvPr>
          <p:cNvSpPr/>
          <p:nvPr/>
        </p:nvSpPr>
        <p:spPr>
          <a:xfrm>
            <a:off x="7615732" y="1807528"/>
            <a:ext cx="79248" cy="7429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CDF70BB-FFFF-4609-4E54-735436BFB387}"/>
              </a:ext>
            </a:extLst>
          </p:cNvPr>
          <p:cNvSpPr/>
          <p:nvPr/>
        </p:nvSpPr>
        <p:spPr>
          <a:xfrm>
            <a:off x="10642689" y="1807528"/>
            <a:ext cx="79248" cy="7429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D9FC42-B74B-BCEE-F607-5E53A29B1441}"/>
              </a:ext>
            </a:extLst>
          </p:cNvPr>
          <p:cNvSpPr txBox="1"/>
          <p:nvPr/>
        </p:nvSpPr>
        <p:spPr>
          <a:xfrm>
            <a:off x="435603" y="2031052"/>
            <a:ext cx="1784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개인 프로젝트</a:t>
            </a:r>
            <a:endParaRPr lang="en-US" altLang="ko-KR" sz="1600" b="1" dirty="0"/>
          </a:p>
          <a:p>
            <a:pPr algn="ctr"/>
            <a:r>
              <a:rPr lang="en-US" altLang="ko-KR" sz="1600" dirty="0"/>
              <a:t>2021.05~2021.06</a:t>
            </a:r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B6BDB2-3B07-FD4C-558F-80285E62A19C}"/>
              </a:ext>
            </a:extLst>
          </p:cNvPr>
          <p:cNvSpPr txBox="1"/>
          <p:nvPr/>
        </p:nvSpPr>
        <p:spPr>
          <a:xfrm>
            <a:off x="614337" y="4910292"/>
            <a:ext cx="14269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웹 게임 구매 </a:t>
            </a:r>
            <a:endParaRPr lang="en-US" altLang="ko-KR" sz="1600" dirty="0"/>
          </a:p>
          <a:p>
            <a:pPr algn="ctr"/>
            <a:r>
              <a:rPr lang="ko-KR" altLang="en-US" sz="1600" dirty="0"/>
              <a:t>판매 사이트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D2A91E-3DAB-8B3E-057C-BDF48D956FCB}"/>
              </a:ext>
            </a:extLst>
          </p:cNvPr>
          <p:cNvSpPr txBox="1"/>
          <p:nvPr/>
        </p:nvSpPr>
        <p:spPr>
          <a:xfrm>
            <a:off x="258469" y="4461933"/>
            <a:ext cx="21387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/>
              <a:t>프론트엔드</a:t>
            </a:r>
            <a:r>
              <a:rPr lang="ko-KR" altLang="en-US" sz="1600" dirty="0"/>
              <a:t> </a:t>
            </a:r>
            <a:r>
              <a:rPr lang="en-US" altLang="ko-KR" sz="1600" dirty="0"/>
              <a:t>&amp; </a:t>
            </a:r>
            <a:r>
              <a:rPr lang="ko-KR" altLang="en-US" sz="1600" dirty="0" err="1"/>
              <a:t>백엔드</a:t>
            </a:r>
            <a:endParaRPr lang="ko-KR" alt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199830-59AA-7037-5B45-8B9BBB446DDD}"/>
              </a:ext>
            </a:extLst>
          </p:cNvPr>
          <p:cNvSpPr txBox="1"/>
          <p:nvPr/>
        </p:nvSpPr>
        <p:spPr>
          <a:xfrm>
            <a:off x="4243026" y="3815602"/>
            <a:ext cx="755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0" dirty="0" err="1">
                <a:solidFill>
                  <a:srgbClr val="010409"/>
                </a:solidFill>
                <a:effectLst/>
                <a:latin typeface="-apple-system"/>
              </a:rPr>
              <a:t>RPCar</a:t>
            </a:r>
            <a:endParaRPr lang="en-US" altLang="ko-KR" b="1" i="0" dirty="0">
              <a:solidFill>
                <a:srgbClr val="010409"/>
              </a:solidFill>
              <a:effectLst/>
              <a:latin typeface="-apple-system"/>
            </a:endParaRPr>
          </a:p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EA6F25-C199-C33B-35BE-5FDD24C2736E}"/>
              </a:ext>
            </a:extLst>
          </p:cNvPr>
          <p:cNvSpPr txBox="1"/>
          <p:nvPr/>
        </p:nvSpPr>
        <p:spPr>
          <a:xfrm>
            <a:off x="811098" y="38156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겜구판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72C3F0-A3AB-6B75-448B-929DF7658466}"/>
              </a:ext>
            </a:extLst>
          </p:cNvPr>
          <p:cNvSpPr txBox="1"/>
          <p:nvPr/>
        </p:nvSpPr>
        <p:spPr>
          <a:xfrm>
            <a:off x="3719194" y="4431155"/>
            <a:ext cx="1693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임베디드 시스템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CBEB9A-F177-AD2F-E64F-0AFFEFE07D6C}"/>
              </a:ext>
            </a:extLst>
          </p:cNvPr>
          <p:cNvSpPr txBox="1"/>
          <p:nvPr/>
        </p:nvSpPr>
        <p:spPr>
          <a:xfrm>
            <a:off x="3939709" y="4910292"/>
            <a:ext cx="1282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장애물 회피</a:t>
            </a:r>
            <a:br>
              <a:rPr lang="en-US" altLang="ko-KR" sz="1600" dirty="0"/>
            </a:br>
            <a:r>
              <a:rPr lang="ko-KR" altLang="en-US" sz="1600" dirty="0"/>
              <a:t>자동차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2E19B3-67C5-D6E2-0118-4EB174EEA4DC}"/>
              </a:ext>
            </a:extLst>
          </p:cNvPr>
          <p:cNvSpPr txBox="1"/>
          <p:nvPr/>
        </p:nvSpPr>
        <p:spPr>
          <a:xfrm>
            <a:off x="3771793" y="2031052"/>
            <a:ext cx="1784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팀 프로젝트</a:t>
            </a:r>
            <a:endParaRPr lang="en-US" altLang="ko-KR" sz="1600" b="1" dirty="0"/>
          </a:p>
          <a:p>
            <a:pPr algn="ctr"/>
            <a:r>
              <a:rPr lang="en-US" altLang="ko-KR" sz="1600" dirty="0"/>
              <a:t>2022.10~2022.12</a:t>
            </a:r>
            <a:endParaRPr lang="ko-KR" alt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AB91FA-11F2-6EC1-BD94-561D54B66122}"/>
              </a:ext>
            </a:extLst>
          </p:cNvPr>
          <p:cNvSpPr txBox="1"/>
          <p:nvPr/>
        </p:nvSpPr>
        <p:spPr>
          <a:xfrm>
            <a:off x="7150963" y="3815603"/>
            <a:ext cx="929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i="0" dirty="0" err="1">
                <a:solidFill>
                  <a:srgbClr val="010409"/>
                </a:solidFill>
                <a:effectLst/>
                <a:latin typeface="-apple-system"/>
              </a:rPr>
              <a:t>RLStock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1548A7-CFE7-A605-9F72-856C3E0A199A}"/>
              </a:ext>
            </a:extLst>
          </p:cNvPr>
          <p:cNvSpPr txBox="1"/>
          <p:nvPr/>
        </p:nvSpPr>
        <p:spPr>
          <a:xfrm>
            <a:off x="7116586" y="4425778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/>
              <a:t>인공 지능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BB9438-B182-024A-BC9C-FD8B3ECAC272}"/>
              </a:ext>
            </a:extLst>
          </p:cNvPr>
          <p:cNvSpPr txBox="1"/>
          <p:nvPr/>
        </p:nvSpPr>
        <p:spPr>
          <a:xfrm>
            <a:off x="6733061" y="5043516"/>
            <a:ext cx="1765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강화학습을 통한</a:t>
            </a:r>
            <a:br>
              <a:rPr lang="en-US" altLang="ko-KR" sz="1600" dirty="0"/>
            </a:br>
            <a:r>
              <a:rPr lang="ko-KR" altLang="en-US" sz="1600" dirty="0"/>
              <a:t>원자재 가격 예측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67E1DB-D239-C41B-B5D9-3F1029B0EB67}"/>
              </a:ext>
            </a:extLst>
          </p:cNvPr>
          <p:cNvSpPr txBox="1"/>
          <p:nvPr/>
        </p:nvSpPr>
        <p:spPr>
          <a:xfrm>
            <a:off x="6802748" y="2031053"/>
            <a:ext cx="1784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팀 프로젝트</a:t>
            </a:r>
            <a:endParaRPr lang="en-US" altLang="ko-KR" sz="1600" b="1" dirty="0"/>
          </a:p>
          <a:p>
            <a:pPr algn="ctr"/>
            <a:r>
              <a:rPr lang="en-US" altLang="ko-KR" sz="1600" dirty="0"/>
              <a:t>2023.08~2023.12</a:t>
            </a:r>
            <a:endParaRPr lang="ko-KR" alt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B6E1E8-27AB-D1E0-E26A-6FC0474D101E}"/>
              </a:ext>
            </a:extLst>
          </p:cNvPr>
          <p:cNvSpPr txBox="1"/>
          <p:nvPr/>
        </p:nvSpPr>
        <p:spPr>
          <a:xfrm>
            <a:off x="9786806" y="3815602"/>
            <a:ext cx="1751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err="1"/>
              <a:t>SmartMakeUp</a:t>
            </a:r>
            <a:endParaRPr lang="ko-KR" alt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8C4EDF-F79D-546A-AA45-A24376A34531}"/>
              </a:ext>
            </a:extLst>
          </p:cNvPr>
          <p:cNvSpPr txBox="1"/>
          <p:nvPr/>
        </p:nvSpPr>
        <p:spPr>
          <a:xfrm>
            <a:off x="9671264" y="4417476"/>
            <a:ext cx="21387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err="1"/>
              <a:t>프론트앤드</a:t>
            </a:r>
            <a:r>
              <a:rPr lang="ko-KR" altLang="en-US" sz="1600" dirty="0"/>
              <a:t> </a:t>
            </a:r>
            <a:r>
              <a:rPr lang="en-US" altLang="ko-KR" sz="1600" dirty="0"/>
              <a:t>&amp;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백엔드</a:t>
            </a:r>
            <a:endParaRPr lang="en-US" altLang="ko-KR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0313C2-F48F-6665-B2B6-3022CC98B700}"/>
              </a:ext>
            </a:extLst>
          </p:cNvPr>
          <p:cNvSpPr txBox="1"/>
          <p:nvPr/>
        </p:nvSpPr>
        <p:spPr>
          <a:xfrm>
            <a:off x="9779751" y="5043515"/>
            <a:ext cx="17652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카메라에 촬영된</a:t>
            </a:r>
            <a:br>
              <a:rPr lang="en-US" altLang="ko-KR" sz="1600" dirty="0"/>
            </a:br>
            <a:r>
              <a:rPr lang="ko-KR" altLang="en-US" sz="1600" dirty="0"/>
              <a:t>사용자에게</a:t>
            </a:r>
            <a:endParaRPr lang="en-US" altLang="ko-KR" sz="1600" dirty="0"/>
          </a:p>
          <a:p>
            <a:pPr algn="ctr"/>
            <a:r>
              <a:rPr lang="ko-KR" altLang="en-US" sz="1600" dirty="0"/>
              <a:t>화장된 모습 적용</a:t>
            </a:r>
            <a:endParaRPr lang="en-US" altLang="ko-KR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78998B-AD64-E3DB-2E67-0336407D5FEE}"/>
              </a:ext>
            </a:extLst>
          </p:cNvPr>
          <p:cNvSpPr txBox="1"/>
          <p:nvPr/>
        </p:nvSpPr>
        <p:spPr>
          <a:xfrm>
            <a:off x="9849437" y="2031052"/>
            <a:ext cx="1784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팀 프로젝트</a:t>
            </a:r>
            <a:endParaRPr lang="en-US" altLang="ko-KR" sz="1600" b="1" dirty="0"/>
          </a:p>
          <a:p>
            <a:pPr algn="ctr"/>
            <a:r>
              <a:rPr lang="en-US" altLang="ko-KR" sz="1600" dirty="0"/>
              <a:t>2024.09~2024.12</a:t>
            </a:r>
            <a:endParaRPr lang="ko-KR" altLang="en-US" sz="1600" dirty="0"/>
          </a:p>
        </p:txBody>
      </p:sp>
      <p:pic>
        <p:nvPicPr>
          <p:cNvPr id="27" name="그림 26" descr="클립아트, 그림, 스케치, 창의성이(가) 표시된 사진&#10;&#10;자동 생성된 설명">
            <a:extLst>
              <a:ext uri="{FF2B5EF4-FFF2-40B4-BE49-F238E27FC236}">
                <a16:creationId xmlns:a16="http://schemas.microsoft.com/office/drawing/2014/main" id="{C1F2185A-867D-B6AD-5270-E806BCD1F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026" y="2676524"/>
            <a:ext cx="732367" cy="92278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8F7CE69-B512-AC21-4C23-20453A5CB7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976" t="8884" r="7379" b="5357"/>
          <a:stretch/>
        </p:blipFill>
        <p:spPr>
          <a:xfrm>
            <a:off x="7151021" y="2709709"/>
            <a:ext cx="929422" cy="92513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B2558A5-8C65-39FF-F21F-490087BCF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8938" y="2656933"/>
            <a:ext cx="1157706" cy="102653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FA9A8A5-8B84-B863-5A73-0BE71742FB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469" y="2788088"/>
            <a:ext cx="2447012" cy="75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274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6A88E-2D81-185A-7F87-6310E81E1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2DFCF9-3A1C-6A1C-0849-A25770BCBDDE}"/>
              </a:ext>
            </a:extLst>
          </p:cNvPr>
          <p:cNvSpPr txBox="1"/>
          <p:nvPr/>
        </p:nvSpPr>
        <p:spPr>
          <a:xfrm>
            <a:off x="777642" y="406439"/>
            <a:ext cx="1677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-apple-system"/>
              </a:rPr>
              <a:t>RLStock</a:t>
            </a:r>
            <a:endParaRPr lang="ko-KR" alt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AE86AA-9313-3EBE-1312-A0DD4262738A}"/>
              </a:ext>
            </a:extLst>
          </p:cNvPr>
          <p:cNvSpPr txBox="1"/>
          <p:nvPr/>
        </p:nvSpPr>
        <p:spPr>
          <a:xfrm>
            <a:off x="839788" y="13921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ECE14C-284A-D090-B886-A2F532481322}"/>
              </a:ext>
            </a:extLst>
          </p:cNvPr>
          <p:cNvSpPr txBox="1"/>
          <p:nvPr/>
        </p:nvSpPr>
        <p:spPr>
          <a:xfrm>
            <a:off x="834341" y="1981656"/>
            <a:ext cx="33906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강화학습을 통해 원자재 가격</a:t>
            </a:r>
            <a:br>
              <a:rPr lang="en-US" altLang="ko-KR" sz="1600" dirty="0"/>
            </a:br>
            <a:r>
              <a:rPr lang="ko-KR" altLang="en-US" sz="1600" dirty="0"/>
              <a:t>예측 시스템을 개발하여 시장 예측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시스템 자동화</a:t>
            </a:r>
            <a:r>
              <a:rPr lang="en-US" altLang="ko-KR" sz="1600" dirty="0"/>
              <a:t>, AI </a:t>
            </a:r>
            <a:r>
              <a:rPr lang="ko-KR" altLang="en-US" sz="1600" dirty="0"/>
              <a:t>학습 기능 제공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44E089-C187-B441-0568-6E4028D8D255}"/>
              </a:ext>
            </a:extLst>
          </p:cNvPr>
          <p:cNvSpPr txBox="1"/>
          <p:nvPr/>
        </p:nvSpPr>
        <p:spPr>
          <a:xfrm>
            <a:off x="866827" y="3244334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기간 </a:t>
            </a:r>
            <a:r>
              <a:rPr lang="en-US" altLang="ko-KR" b="1" dirty="0"/>
              <a:t>/ </a:t>
            </a:r>
            <a:r>
              <a:rPr lang="ko-KR" altLang="en-US" b="1" dirty="0"/>
              <a:t>인원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4C5197-5913-2B61-066B-23CF0A0BB2D9}"/>
              </a:ext>
            </a:extLst>
          </p:cNvPr>
          <p:cNvSpPr txBox="1"/>
          <p:nvPr/>
        </p:nvSpPr>
        <p:spPr>
          <a:xfrm>
            <a:off x="866827" y="3759304"/>
            <a:ext cx="308289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/>
              <a:t>개발 기간 </a:t>
            </a:r>
            <a:r>
              <a:rPr lang="en-US" altLang="ko-KR" sz="1600" dirty="0"/>
              <a:t>: </a:t>
            </a:r>
            <a:r>
              <a:rPr lang="ko-KR" altLang="en-US" sz="1600" dirty="0"/>
              <a:t> </a:t>
            </a:r>
            <a:r>
              <a:rPr lang="en-US" altLang="ko-KR" sz="1600" b="0" i="0" dirty="0">
                <a:solidFill>
                  <a:srgbClr val="010409"/>
                </a:solidFill>
                <a:effectLst/>
                <a:latin typeface="-apple-system"/>
              </a:rPr>
              <a:t>2023.08~2023.12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/>
              <a:t>팀장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김기호</a:t>
            </a:r>
            <a:endParaRPr lang="en-US" altLang="ko-KR" sz="1600" dirty="0"/>
          </a:p>
          <a:p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/>
              <a:t>조원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정우창</a:t>
            </a:r>
            <a:r>
              <a:rPr lang="en-US" altLang="ko-KR" sz="1600" dirty="0"/>
              <a:t>, </a:t>
            </a:r>
            <a:r>
              <a:rPr lang="ko-KR" altLang="en-US" sz="1600" dirty="0"/>
              <a:t>현호성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/>
              <a:t>담당 기능</a:t>
            </a:r>
            <a:endParaRPr lang="en-US" altLang="ko-KR" sz="16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/>
              <a:t>데이터 및 차트 분석</a:t>
            </a:r>
            <a:endParaRPr lang="en-US" altLang="ko-KR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/>
              <a:t>발표 및 자료 수집</a:t>
            </a:r>
            <a:endParaRPr lang="en-US" altLang="ko-KR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/>
              <a:t>데이터 학습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FA8BA22-713A-24F6-5156-D53FAC4488B0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21B714A-2653-34F6-1B12-FFDAAA14BF85}"/>
              </a:ext>
            </a:extLst>
          </p:cNvPr>
          <p:cNvCxnSpPr>
            <a:cxnSpLocks/>
          </p:cNvCxnSpPr>
          <p:nvPr/>
        </p:nvCxnSpPr>
        <p:spPr>
          <a:xfrm>
            <a:off x="803275" y="1829940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3877976-CE9C-BFA6-7DEC-8979D8A87EC4}"/>
              </a:ext>
            </a:extLst>
          </p:cNvPr>
          <p:cNvCxnSpPr>
            <a:cxnSpLocks/>
          </p:cNvCxnSpPr>
          <p:nvPr/>
        </p:nvCxnSpPr>
        <p:spPr>
          <a:xfrm>
            <a:off x="777642" y="3675701"/>
            <a:ext cx="4014491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4256345-2E69-B4B4-D66B-E39A9A5CEEE6}"/>
              </a:ext>
            </a:extLst>
          </p:cNvPr>
          <p:cNvCxnSpPr>
            <a:cxnSpLocks/>
          </p:cNvCxnSpPr>
          <p:nvPr/>
        </p:nvCxnSpPr>
        <p:spPr>
          <a:xfrm>
            <a:off x="6024397" y="1793988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BF9FE89-CA5B-A531-9568-44D7B5DFCD22}"/>
              </a:ext>
            </a:extLst>
          </p:cNvPr>
          <p:cNvSpPr txBox="1"/>
          <p:nvPr/>
        </p:nvSpPr>
        <p:spPr>
          <a:xfrm>
            <a:off x="6024397" y="135616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개발 목적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5E02FC-3A06-3CD9-A64A-7F88EA28D9CA}"/>
              </a:ext>
            </a:extLst>
          </p:cNvPr>
          <p:cNvSpPr txBox="1"/>
          <p:nvPr/>
        </p:nvSpPr>
        <p:spPr>
          <a:xfrm>
            <a:off x="6024397" y="4486367"/>
            <a:ext cx="56003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effectLst/>
              </a:rPr>
              <a:t>프로젝트 목표</a:t>
            </a:r>
            <a:r>
              <a:rPr lang="ko-KR" altLang="en-US" sz="1600" b="0" dirty="0">
                <a:effectLst/>
              </a:rPr>
              <a:t> </a:t>
            </a:r>
            <a:r>
              <a:rPr lang="en-US" altLang="ko-KR" sz="1600" b="0" dirty="0">
                <a:effectLst/>
              </a:rPr>
              <a:t>: </a:t>
            </a:r>
            <a:r>
              <a:rPr lang="ko-KR" altLang="en-US" sz="1600" b="0" dirty="0">
                <a:effectLst/>
              </a:rPr>
              <a:t>강화학습을 통해 원자재 가격을 예측하는 것 입니다</a:t>
            </a:r>
            <a:r>
              <a:rPr lang="en-US" altLang="ko-KR" sz="1600" b="0" dirty="0">
                <a:effectLst/>
              </a:rPr>
              <a:t>.</a:t>
            </a:r>
          </a:p>
          <a:p>
            <a:endParaRPr lang="en-US" altLang="ko-KR" sz="1600" b="0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effectLst/>
              </a:rPr>
              <a:t>문제 상황 </a:t>
            </a:r>
            <a:r>
              <a:rPr lang="en-US" altLang="ko-KR" sz="1600" b="0" dirty="0">
                <a:effectLst/>
              </a:rPr>
              <a:t>: </a:t>
            </a:r>
            <a:r>
              <a:rPr lang="ko-KR" altLang="en-US" sz="1600" b="0" dirty="0">
                <a:effectLst/>
              </a:rPr>
              <a:t>주식을 처음 접한 이들은 불확실한 정보로 투자하여 상당수가 손실을 보고 있습니다</a:t>
            </a:r>
            <a:r>
              <a:rPr lang="en-US" altLang="ko-KR" sz="1600" b="0" dirty="0">
                <a:effectLst/>
              </a:rPr>
              <a:t>.</a:t>
            </a:r>
          </a:p>
          <a:p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effectLst/>
              </a:rPr>
              <a:t>해결 방안</a:t>
            </a:r>
            <a:r>
              <a:rPr lang="ko-KR" altLang="en-US" sz="1600" b="0" dirty="0">
                <a:effectLst/>
              </a:rPr>
              <a:t> </a:t>
            </a:r>
            <a:r>
              <a:rPr lang="en-US" altLang="ko-KR" sz="1600" b="0" dirty="0">
                <a:effectLst/>
              </a:rPr>
              <a:t>: </a:t>
            </a:r>
            <a:r>
              <a:rPr lang="ko-KR" altLang="en-US" sz="1600" dirty="0"/>
              <a:t>강화학습을</a:t>
            </a:r>
            <a:r>
              <a:rPr lang="ko-KR" altLang="en-US" sz="1600" b="0" dirty="0">
                <a:effectLst/>
              </a:rPr>
              <a:t> 활용하여 정확도가 높은 예측 시스템을 제공하여 신규 사용자가 손실을 입지 않게 하는 것입니다</a:t>
            </a:r>
            <a:r>
              <a:rPr lang="en-US" altLang="ko-KR" sz="1600" b="0" dirty="0">
                <a:effectLst/>
              </a:rPr>
              <a:t>.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9DEA92B-BFC4-C869-CBDF-780FAD2F7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504" y="1981656"/>
            <a:ext cx="2173576" cy="223378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424181E-E109-7EF1-0D44-8FEF2F3F1794}"/>
              </a:ext>
            </a:extLst>
          </p:cNvPr>
          <p:cNvSpPr/>
          <p:nvPr/>
        </p:nvSpPr>
        <p:spPr>
          <a:xfrm>
            <a:off x="7032625" y="1862478"/>
            <a:ext cx="2306108" cy="243858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903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24259-495F-5747-A376-458613DCD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0ED435-9E4C-8507-FF50-C5F2B6ACF719}"/>
              </a:ext>
            </a:extLst>
          </p:cNvPr>
          <p:cNvSpPr txBox="1"/>
          <p:nvPr/>
        </p:nvSpPr>
        <p:spPr>
          <a:xfrm>
            <a:off x="777642" y="406439"/>
            <a:ext cx="1677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-apple-system"/>
              </a:rPr>
              <a:t>RLStock</a:t>
            </a:r>
            <a:endParaRPr lang="ko-KR" altLang="en-US" sz="36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7AA5424-0790-3ADC-F51F-2B6ED4C9497D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A8645DC-3577-975A-8903-F83389A02882}"/>
              </a:ext>
            </a:extLst>
          </p:cNvPr>
          <p:cNvCxnSpPr>
            <a:cxnSpLocks/>
          </p:cNvCxnSpPr>
          <p:nvPr/>
        </p:nvCxnSpPr>
        <p:spPr>
          <a:xfrm>
            <a:off x="853842" y="1844675"/>
            <a:ext cx="1085185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A4A51E6-C88F-5B34-8E62-2EBA792DC45D}"/>
              </a:ext>
            </a:extLst>
          </p:cNvPr>
          <p:cNvSpPr txBox="1"/>
          <p:nvPr/>
        </p:nvSpPr>
        <p:spPr>
          <a:xfrm>
            <a:off x="853842" y="1406853"/>
            <a:ext cx="2921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System Architecture(1/2)</a:t>
            </a:r>
            <a:endParaRPr lang="ko-KR" altLang="en-US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0758C3B-5468-290C-0D72-37D8872D5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42" y="2130268"/>
            <a:ext cx="7926582" cy="457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330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637C1-A791-47C8-2430-9FAEF72C0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1D3065-28D8-5AE6-BF7E-FEA47F84DBA0}"/>
              </a:ext>
            </a:extLst>
          </p:cNvPr>
          <p:cNvSpPr txBox="1"/>
          <p:nvPr/>
        </p:nvSpPr>
        <p:spPr>
          <a:xfrm>
            <a:off x="777642" y="406439"/>
            <a:ext cx="1677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-apple-system"/>
              </a:rPr>
              <a:t>RLStock</a:t>
            </a:r>
            <a:endParaRPr lang="ko-KR" altLang="en-US" sz="36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AB2E8C0-31AA-11D3-B5F2-9707E11D261D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B7D0C1B-A94D-EDB0-28A5-4C91087F48AC}"/>
              </a:ext>
            </a:extLst>
          </p:cNvPr>
          <p:cNvCxnSpPr>
            <a:cxnSpLocks/>
          </p:cNvCxnSpPr>
          <p:nvPr/>
        </p:nvCxnSpPr>
        <p:spPr>
          <a:xfrm>
            <a:off x="853842" y="1844675"/>
            <a:ext cx="1085185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1313343-21B1-F6E5-145D-616062C8319D}"/>
              </a:ext>
            </a:extLst>
          </p:cNvPr>
          <p:cNvSpPr txBox="1"/>
          <p:nvPr/>
        </p:nvSpPr>
        <p:spPr>
          <a:xfrm>
            <a:off x="853842" y="1406853"/>
            <a:ext cx="2921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System Architecture(2/2)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1F439C-EE36-728D-1395-FDFD817FC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42" y="2130268"/>
            <a:ext cx="9573376" cy="423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920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5CFA4-74BC-0865-86A4-770F1CF4A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2E0222-7C97-E097-2296-FB8F5B4B409A}"/>
              </a:ext>
            </a:extLst>
          </p:cNvPr>
          <p:cNvSpPr txBox="1"/>
          <p:nvPr/>
        </p:nvSpPr>
        <p:spPr>
          <a:xfrm>
            <a:off x="777642" y="406439"/>
            <a:ext cx="1677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-apple-system"/>
              </a:rPr>
              <a:t>RLStock</a:t>
            </a:r>
            <a:endParaRPr lang="ko-KR" altLang="en-US" sz="36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9D13FCA-D898-D5A1-B005-AAE3BCA7AF3E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664A76-F149-59A8-2E86-FAB3A9E241CF}"/>
              </a:ext>
            </a:extLst>
          </p:cNvPr>
          <p:cNvCxnSpPr>
            <a:cxnSpLocks/>
          </p:cNvCxnSpPr>
          <p:nvPr/>
        </p:nvCxnSpPr>
        <p:spPr>
          <a:xfrm>
            <a:off x="853842" y="1844675"/>
            <a:ext cx="1085185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AC772A7-2598-7472-F8AE-30BA9F146BA9}"/>
              </a:ext>
            </a:extLst>
          </p:cNvPr>
          <p:cNvSpPr txBox="1"/>
          <p:nvPr/>
        </p:nvSpPr>
        <p:spPr>
          <a:xfrm>
            <a:off x="853842" y="1406853"/>
            <a:ext cx="2921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System Architecture(2/2)</a:t>
            </a:r>
            <a:endParaRPr lang="ko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00AD95-4FE0-1A7D-D0E4-12A13FB2C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42" y="2140294"/>
            <a:ext cx="8487374" cy="44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93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437BD-F610-FCC2-43E8-19FF802C4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6EA112-0862-E75D-6F75-83579C3CF933}"/>
              </a:ext>
            </a:extLst>
          </p:cNvPr>
          <p:cNvSpPr txBox="1"/>
          <p:nvPr/>
        </p:nvSpPr>
        <p:spPr>
          <a:xfrm>
            <a:off x="777642" y="406439"/>
            <a:ext cx="1677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-apple-system"/>
              </a:rPr>
              <a:t>RLStock</a:t>
            </a:r>
            <a:endParaRPr lang="ko-KR" altLang="en-US" sz="36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4A2DE33-9BE4-D077-A88F-DB469722D4D4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2BD835A-A24B-D114-1BD8-FDC11FEDB028}"/>
              </a:ext>
            </a:extLst>
          </p:cNvPr>
          <p:cNvCxnSpPr>
            <a:cxnSpLocks/>
          </p:cNvCxnSpPr>
          <p:nvPr/>
        </p:nvCxnSpPr>
        <p:spPr>
          <a:xfrm>
            <a:off x="853842" y="1844675"/>
            <a:ext cx="1085185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5F508BE-6C3A-8232-BF86-AA5634F01FC0}"/>
              </a:ext>
            </a:extLst>
          </p:cNvPr>
          <p:cNvSpPr txBox="1"/>
          <p:nvPr/>
        </p:nvSpPr>
        <p:spPr>
          <a:xfrm>
            <a:off x="853842" y="1406853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정보 수집 및 데이터 </a:t>
            </a:r>
            <a:r>
              <a:rPr lang="ko-KR" altLang="en-US" b="1" dirty="0" err="1"/>
              <a:t>전처리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1E6908-8272-322A-DB63-4898444DD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75" y="2130268"/>
            <a:ext cx="3749365" cy="28044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2C6C3E3-9049-8C81-A259-B7C625FA6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563" y="2130268"/>
            <a:ext cx="5043128" cy="21157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7F7CE33-9168-8444-7091-F83123D8A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4245986"/>
            <a:ext cx="3565585" cy="92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91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CFB6D-D2FD-F25F-89BC-512800076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78F687-AFEC-1F0A-F485-B045CD5C597C}"/>
              </a:ext>
            </a:extLst>
          </p:cNvPr>
          <p:cNvSpPr txBox="1"/>
          <p:nvPr/>
        </p:nvSpPr>
        <p:spPr>
          <a:xfrm>
            <a:off x="777642" y="406439"/>
            <a:ext cx="1677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-apple-system"/>
              </a:rPr>
              <a:t>RLStock</a:t>
            </a:r>
            <a:endParaRPr lang="ko-KR" altLang="en-US" sz="36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FF1D2B0-7F50-B197-FA7C-074B31AB234F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0B66B38-5C6E-29DB-FA5A-A2CCB4EC48D9}"/>
              </a:ext>
            </a:extLst>
          </p:cNvPr>
          <p:cNvCxnSpPr>
            <a:cxnSpLocks/>
          </p:cNvCxnSpPr>
          <p:nvPr/>
        </p:nvCxnSpPr>
        <p:spPr>
          <a:xfrm>
            <a:off x="853842" y="1844675"/>
            <a:ext cx="1085185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3436306-DB40-FBB7-A30E-EF8583E826E5}"/>
              </a:ext>
            </a:extLst>
          </p:cNvPr>
          <p:cNvSpPr txBox="1"/>
          <p:nvPr/>
        </p:nvSpPr>
        <p:spPr>
          <a:xfrm>
            <a:off x="853842" y="1406853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학습 및 테스트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703FE3-385E-4A89-5829-31EAD3645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42" y="2235229"/>
            <a:ext cx="4065529" cy="30527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8ED7F5A-8898-868E-ADBC-46CD48744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944" y="2237022"/>
            <a:ext cx="4065529" cy="305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49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</TotalTime>
  <Words>770</Words>
  <Application>Microsoft Office PowerPoint</Application>
  <PresentationFormat>와이드스크린</PresentationFormat>
  <Paragraphs>241</Paragraphs>
  <Slides>24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-apple-system</vt:lpstr>
      <vt:lpstr>Pretendard JP</vt:lpstr>
      <vt:lpstr>마루 부리OTF 조금굵은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QK4821</dc:creator>
  <cp:lastModifiedBy>QK4821</cp:lastModifiedBy>
  <cp:revision>53</cp:revision>
  <dcterms:created xsi:type="dcterms:W3CDTF">2024-10-31T10:17:07Z</dcterms:created>
  <dcterms:modified xsi:type="dcterms:W3CDTF">2024-11-23T05:44:21Z</dcterms:modified>
</cp:coreProperties>
</file>